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65"/>
  </p:notesMasterIdLst>
  <p:sldIdLst>
    <p:sldId id="1077" r:id="rId3"/>
    <p:sldId id="865" r:id="rId4"/>
    <p:sldId id="868" r:id="rId5"/>
    <p:sldId id="1073" r:id="rId6"/>
    <p:sldId id="869" r:id="rId7"/>
    <p:sldId id="1070" r:id="rId8"/>
    <p:sldId id="871" r:id="rId9"/>
    <p:sldId id="1078" r:id="rId10"/>
    <p:sldId id="1071" r:id="rId11"/>
    <p:sldId id="321" r:id="rId12"/>
    <p:sldId id="323" r:id="rId13"/>
    <p:sldId id="324" r:id="rId14"/>
    <p:sldId id="679" r:id="rId15"/>
    <p:sldId id="614" r:id="rId16"/>
    <p:sldId id="1069" r:id="rId17"/>
    <p:sldId id="405" r:id="rId18"/>
    <p:sldId id="951" r:id="rId19"/>
    <p:sldId id="366" r:id="rId20"/>
    <p:sldId id="369" r:id="rId21"/>
    <p:sldId id="952" r:id="rId22"/>
    <p:sldId id="277" r:id="rId23"/>
    <p:sldId id="278" r:id="rId24"/>
    <p:sldId id="943" r:id="rId25"/>
    <p:sldId id="362" r:id="rId26"/>
    <p:sldId id="279" r:id="rId27"/>
    <p:sldId id="295" r:id="rId28"/>
    <p:sldId id="296" r:id="rId29"/>
    <p:sldId id="297" r:id="rId30"/>
    <p:sldId id="298" r:id="rId31"/>
    <p:sldId id="410" r:id="rId32"/>
    <p:sldId id="548" r:id="rId33"/>
    <p:sldId id="256" r:id="rId34"/>
    <p:sldId id="546" r:id="rId35"/>
    <p:sldId id="537" r:id="rId36"/>
    <p:sldId id="1030" r:id="rId37"/>
    <p:sldId id="1047" r:id="rId38"/>
    <p:sldId id="264" r:id="rId39"/>
    <p:sldId id="539" r:id="rId40"/>
    <p:sldId id="1080" r:id="rId41"/>
    <p:sldId id="407" r:id="rId42"/>
    <p:sldId id="400" r:id="rId43"/>
    <p:sldId id="1033" r:id="rId44"/>
    <p:sldId id="617" r:id="rId45"/>
    <p:sldId id="259" r:id="rId46"/>
    <p:sldId id="1081" r:id="rId47"/>
    <p:sldId id="348" r:id="rId48"/>
    <p:sldId id="312" r:id="rId49"/>
    <p:sldId id="344" r:id="rId50"/>
    <p:sldId id="948" r:id="rId51"/>
    <p:sldId id="325" r:id="rId52"/>
    <p:sldId id="949" r:id="rId53"/>
    <p:sldId id="339" r:id="rId54"/>
    <p:sldId id="328" r:id="rId55"/>
    <p:sldId id="357" r:id="rId56"/>
    <p:sldId id="1082" r:id="rId57"/>
    <p:sldId id="319" r:id="rId58"/>
    <p:sldId id="946" r:id="rId59"/>
    <p:sldId id="318" r:id="rId60"/>
    <p:sldId id="1074" r:id="rId61"/>
    <p:sldId id="1079" r:id="rId62"/>
    <p:sldId id="273" r:id="rId63"/>
    <p:sldId id="270" r:id="rId64"/>
  </p:sldIdLst>
  <p:sldSz cx="9144000" cy="5715000" type="screen16x1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301"/>
    <a:srgbClr val="1B2FB8"/>
    <a:srgbClr val="1C469A"/>
    <a:srgbClr val="214FA9"/>
    <a:srgbClr val="1C6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5952"/>
  </p:normalViewPr>
  <p:slideViewPr>
    <p:cSldViewPr snapToGrid="0">
      <p:cViewPr>
        <p:scale>
          <a:sx n="120" d="100"/>
          <a:sy n="120" d="100"/>
        </p:scale>
        <p:origin x="1400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tiff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C75F0-25D3-C74B-AA88-814606F10F4D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46C86C03-36E8-224C-B977-EAD47675E64C}">
      <dgm:prSet phldrT="[Testo]" phldr="1"/>
      <dgm:spPr/>
      <dgm:t>
        <a:bodyPr/>
        <a:lstStyle/>
        <a:p>
          <a:endParaRPr lang="en-US" dirty="0"/>
        </a:p>
      </dgm:t>
    </dgm:pt>
    <dgm:pt modelId="{CFA9F199-5804-0B4E-B37F-DAA89BF429C8}" type="sibTrans" cxnId="{74EA1B88-68BD-924D-B862-BF6489F233E9}">
      <dgm:prSet/>
      <dgm:spPr/>
      <dgm:t>
        <a:bodyPr/>
        <a:lstStyle/>
        <a:p>
          <a:endParaRPr lang="en-US"/>
        </a:p>
      </dgm:t>
    </dgm:pt>
    <dgm:pt modelId="{39DC7C95-09C2-104F-AD5C-0C72EA3F859C}" type="parTrans" cxnId="{74EA1B88-68BD-924D-B862-BF6489F233E9}">
      <dgm:prSet/>
      <dgm:spPr/>
      <dgm:t>
        <a:bodyPr/>
        <a:lstStyle/>
        <a:p>
          <a:endParaRPr lang="en-US"/>
        </a:p>
      </dgm:t>
    </dgm:pt>
    <dgm:pt modelId="{BC9E26B6-FA73-594F-A741-7C4968C1741E}" type="pres">
      <dgm:prSet presAssocID="{980C75F0-25D3-C74B-AA88-814606F10F4D}" presName="arrowDiagram" presStyleCnt="0">
        <dgm:presLayoutVars>
          <dgm:chMax val="5"/>
          <dgm:dir/>
          <dgm:resizeHandles val="exact"/>
        </dgm:presLayoutVars>
      </dgm:prSet>
      <dgm:spPr/>
    </dgm:pt>
    <dgm:pt modelId="{16D56AF9-F01F-E645-B950-5D66F9A53F88}" type="pres">
      <dgm:prSet presAssocID="{980C75F0-25D3-C74B-AA88-814606F10F4D}" presName="arrow" presStyleLbl="bgShp" presStyleIdx="0" presStyleCnt="1" custScaleX="114544" custScaleY="75969" custLinFactNeighborY="6992"/>
      <dgm:spPr>
        <a:solidFill>
          <a:srgbClr val="FFFF00"/>
        </a:solidFill>
      </dgm:spPr>
    </dgm:pt>
    <dgm:pt modelId="{2E38DA40-5F4E-8348-8BD1-4F9523F44230}" type="pres">
      <dgm:prSet presAssocID="{980C75F0-25D3-C74B-AA88-814606F10F4D}" presName="arrowDiagram1" presStyleCnt="0">
        <dgm:presLayoutVars>
          <dgm:bulletEnabled val="1"/>
        </dgm:presLayoutVars>
      </dgm:prSet>
      <dgm:spPr/>
    </dgm:pt>
    <dgm:pt modelId="{FD81CB66-E7F8-AE4D-A64D-BE4BFB92728B}" type="pres">
      <dgm:prSet presAssocID="{46C86C03-36E8-224C-B977-EAD47675E64C}" presName="bullet1" presStyleLbl="node1" presStyleIdx="0" presStyleCnt="1" custLinFactX="200000" custLinFactY="107684" custLinFactNeighborX="273969" custLinFactNeighborY="200000"/>
      <dgm:spPr>
        <a:solidFill>
          <a:schemeClr val="tx1"/>
        </a:solidFill>
      </dgm:spPr>
    </dgm:pt>
    <dgm:pt modelId="{1989A275-6053-1248-AC7E-3E18C3A4D626}" type="pres">
      <dgm:prSet presAssocID="{46C86C03-36E8-224C-B977-EAD47675E64C}" presName="textBox1" presStyleLbl="revTx" presStyleIdx="0" presStyleCnt="1">
        <dgm:presLayoutVars>
          <dgm:bulletEnabled val="1"/>
        </dgm:presLayoutVars>
      </dgm:prSet>
      <dgm:spPr/>
    </dgm:pt>
  </dgm:ptLst>
  <dgm:cxnLst>
    <dgm:cxn modelId="{74EA1B88-68BD-924D-B862-BF6489F233E9}" srcId="{980C75F0-25D3-C74B-AA88-814606F10F4D}" destId="{46C86C03-36E8-224C-B977-EAD47675E64C}" srcOrd="0" destOrd="0" parTransId="{39DC7C95-09C2-104F-AD5C-0C72EA3F859C}" sibTransId="{CFA9F199-5804-0B4E-B37F-DAA89BF429C8}"/>
    <dgm:cxn modelId="{493881C5-2223-DC47-8205-CEA5BF975405}" type="presOf" srcId="{980C75F0-25D3-C74B-AA88-814606F10F4D}" destId="{BC9E26B6-FA73-594F-A741-7C4968C1741E}" srcOrd="0" destOrd="0" presId="urn:microsoft.com/office/officeart/2005/8/layout/arrow2"/>
    <dgm:cxn modelId="{052F49E7-26E5-614E-B3F3-E6C121E9D588}" type="presOf" srcId="{46C86C03-36E8-224C-B977-EAD47675E64C}" destId="{1989A275-6053-1248-AC7E-3E18C3A4D626}" srcOrd="0" destOrd="0" presId="urn:microsoft.com/office/officeart/2005/8/layout/arrow2"/>
    <dgm:cxn modelId="{D705E226-A249-0A46-9B46-085221066338}" type="presParOf" srcId="{BC9E26B6-FA73-594F-A741-7C4968C1741E}" destId="{16D56AF9-F01F-E645-B950-5D66F9A53F88}" srcOrd="0" destOrd="0" presId="urn:microsoft.com/office/officeart/2005/8/layout/arrow2"/>
    <dgm:cxn modelId="{24858756-C892-7C4C-BBA6-FE237078E5B8}" type="presParOf" srcId="{BC9E26B6-FA73-594F-A741-7C4968C1741E}" destId="{2E38DA40-5F4E-8348-8BD1-4F9523F44230}" srcOrd="1" destOrd="0" presId="urn:microsoft.com/office/officeart/2005/8/layout/arrow2"/>
    <dgm:cxn modelId="{776E4593-6A6A-CA4F-83AC-3E4342F1CC7D}" type="presParOf" srcId="{2E38DA40-5F4E-8348-8BD1-4F9523F44230}" destId="{FD81CB66-E7F8-AE4D-A64D-BE4BFB92728B}" srcOrd="0" destOrd="0" presId="urn:microsoft.com/office/officeart/2005/8/layout/arrow2"/>
    <dgm:cxn modelId="{A73BA0B6-6A1D-7E48-9DE3-5DF3903D179C}" type="presParOf" srcId="{2E38DA40-5F4E-8348-8BD1-4F9523F44230}" destId="{1989A275-6053-1248-AC7E-3E18C3A4D626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E8C3B8-1D50-422A-ACC9-52B6970CE86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C75E889-04E3-4E49-9FAC-D2ED28DAEE4D}">
      <dgm:prSet phldrT="[Text]" custT="1"/>
      <dgm:spPr>
        <a:solidFill>
          <a:srgbClr val="00009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600" b="1" i="1" dirty="0">
              <a:latin typeface="Comic Sans MS"/>
              <a:cs typeface="Comic Sans MS"/>
            </a:rPr>
            <a:t>suggesting that inverted </a:t>
          </a:r>
          <a:r>
            <a:rPr lang="it-IT" sz="1800" b="1" i="1" dirty="0">
              <a:latin typeface="Comic Sans MS"/>
              <a:cs typeface="Comic Sans MS"/>
            </a:rPr>
            <a:t>T</a:t>
          </a:r>
          <a:r>
            <a:rPr lang="it-IT" sz="1600" b="1" i="1" dirty="0">
              <a:latin typeface="Comic Sans MS"/>
              <a:cs typeface="Comic Sans MS"/>
            </a:rPr>
            <a:t>-wave in anterior precordial leads may represent a race-related ECG pattern …</a:t>
          </a:r>
        </a:p>
      </dgm:t>
    </dgm:pt>
    <dgm:pt modelId="{3CDC4FAD-24DF-4542-9DB6-A2CB3245A644}" type="parTrans" cxnId="{F9EB7DFC-4716-4471-9864-404A1514C65E}">
      <dgm:prSet/>
      <dgm:spPr/>
      <dgm:t>
        <a:bodyPr/>
        <a:lstStyle/>
        <a:p>
          <a:endParaRPr lang="it-IT" sz="1600">
            <a:latin typeface="Comic Sans MS"/>
            <a:cs typeface="Comic Sans MS"/>
          </a:endParaRPr>
        </a:p>
      </dgm:t>
    </dgm:pt>
    <dgm:pt modelId="{32342B30-DC2F-4C9A-88A7-97C3C18324E4}" type="sibTrans" cxnId="{F9EB7DFC-4716-4471-9864-404A1514C65E}">
      <dgm:prSet/>
      <dgm:spPr/>
      <dgm:t>
        <a:bodyPr/>
        <a:lstStyle/>
        <a:p>
          <a:endParaRPr lang="it-IT" sz="1600">
            <a:latin typeface="Comic Sans MS"/>
            <a:cs typeface="Comic Sans MS"/>
          </a:endParaRPr>
        </a:p>
      </dgm:t>
    </dgm:pt>
    <dgm:pt modelId="{57F91030-2A73-4561-985B-3F441B534988}">
      <dgm:prSet custT="1"/>
      <dgm:spPr>
        <a:solidFill>
          <a:srgbClr val="000090"/>
        </a:solidFill>
      </dgm:spPr>
      <dgm:t>
        <a:bodyPr/>
        <a:lstStyle/>
        <a:p>
          <a:r>
            <a:rPr lang="it-IT" sz="1600" b="1" i="1" dirty="0">
              <a:latin typeface="Comic Sans MS"/>
              <a:cs typeface="Comic Sans MS"/>
            </a:rPr>
            <a:t>Black </a:t>
          </a:r>
          <a:r>
            <a:rPr lang="it-IT" sz="1600" b="1" i="1" dirty="0" err="1">
              <a:latin typeface="Comic Sans MS"/>
              <a:cs typeface="Comic Sans MS"/>
            </a:rPr>
            <a:t>athletes</a:t>
          </a:r>
          <a:r>
            <a:rPr lang="it-IT" sz="1600" b="1" i="1" dirty="0">
              <a:latin typeface="Comic Sans MS"/>
              <a:cs typeface="Comic Sans MS"/>
            </a:rPr>
            <a:t> (</a:t>
          </a:r>
          <a:r>
            <a:rPr lang="it-IT" sz="1600" b="1" i="1" dirty="0" err="1">
              <a:latin typeface="Comic Sans MS"/>
              <a:cs typeface="Comic Sans MS"/>
            </a:rPr>
            <a:t>rarely</a:t>
          </a:r>
          <a:r>
            <a:rPr lang="it-IT" sz="1600" b="1" i="1" dirty="0">
              <a:latin typeface="Comic Sans MS"/>
              <a:cs typeface="Comic Sans MS"/>
            </a:rPr>
            <a:t>, </a:t>
          </a:r>
          <a:r>
            <a:rPr lang="it-IT" sz="1600" b="1" i="1" dirty="0" err="1">
              <a:latin typeface="Comic Sans MS"/>
              <a:cs typeface="Comic Sans MS"/>
            </a:rPr>
            <a:t>Caucasian</a:t>
          </a:r>
          <a:r>
            <a:rPr lang="it-IT" sz="1600" b="1" i="1" dirty="0">
              <a:latin typeface="Comic Sans MS"/>
              <a:cs typeface="Comic Sans MS"/>
            </a:rPr>
            <a:t>) show a disproportinate prevalence (≈10%) of inverted T-wave in anterior precordial leads V1-V3(V4)</a:t>
          </a:r>
          <a:endParaRPr lang="it-IT" sz="1600" dirty="0">
            <a:latin typeface="Comic Sans MS"/>
            <a:cs typeface="Comic Sans MS"/>
          </a:endParaRPr>
        </a:p>
      </dgm:t>
    </dgm:pt>
    <dgm:pt modelId="{9D1755D7-C4DF-4747-9F6E-C24E87109101}" type="parTrans" cxnId="{98A8B04A-9593-45F4-95BD-BEBDC36E88BF}">
      <dgm:prSet/>
      <dgm:spPr/>
      <dgm:t>
        <a:bodyPr/>
        <a:lstStyle/>
        <a:p>
          <a:endParaRPr lang="it-IT" sz="1600">
            <a:latin typeface="Comic Sans MS"/>
            <a:cs typeface="Comic Sans MS"/>
          </a:endParaRPr>
        </a:p>
      </dgm:t>
    </dgm:pt>
    <dgm:pt modelId="{53912180-BB50-43D7-AEE5-A08376A26BE2}" type="sibTrans" cxnId="{98A8B04A-9593-45F4-95BD-BEBDC36E88BF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endParaRPr lang="it-IT" sz="3200">
            <a:latin typeface="Comic Sans MS"/>
            <a:cs typeface="Comic Sans MS"/>
          </a:endParaRPr>
        </a:p>
      </dgm:t>
    </dgm:pt>
    <dgm:pt modelId="{E64CCF6A-1D01-4BC1-9133-50FE7F732A67}">
      <dgm:prSet custT="1"/>
      <dgm:spPr>
        <a:solidFill>
          <a:srgbClr val="000090"/>
        </a:solidFill>
      </dgm:spPr>
      <dgm:t>
        <a:bodyPr/>
        <a:lstStyle/>
        <a:p>
          <a:r>
            <a:rPr lang="it-IT" sz="1600" b="1" i="1" dirty="0">
              <a:latin typeface="Comic Sans MS"/>
              <a:cs typeface="Comic Sans MS"/>
            </a:rPr>
            <a:t>… in the absence of structural cardiac abnormalities, and incidence of cardiac events in a short-term period, </a:t>
          </a:r>
        </a:p>
      </dgm:t>
    </dgm:pt>
    <dgm:pt modelId="{B4F91046-D214-45DB-8195-69A923C9C6E0}" type="parTrans" cxnId="{89805CFE-F276-4E45-8361-4162A47F9BE9}">
      <dgm:prSet/>
      <dgm:spPr/>
      <dgm:t>
        <a:bodyPr/>
        <a:lstStyle/>
        <a:p>
          <a:endParaRPr lang="it-IT" sz="1600">
            <a:latin typeface="Comic Sans MS"/>
            <a:cs typeface="Comic Sans MS"/>
          </a:endParaRPr>
        </a:p>
      </dgm:t>
    </dgm:pt>
    <dgm:pt modelId="{733E874B-B127-4F70-AA61-99141C812A20}" type="sibTrans" cxnId="{89805CFE-F276-4E45-8361-4162A47F9BE9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endParaRPr lang="it-IT" sz="3200">
            <a:latin typeface="Comic Sans MS"/>
            <a:cs typeface="Comic Sans MS"/>
          </a:endParaRPr>
        </a:p>
      </dgm:t>
    </dgm:pt>
    <dgm:pt modelId="{55002FA5-0164-4132-A048-5A32F030D42E}" type="pres">
      <dgm:prSet presAssocID="{18E8C3B8-1D50-422A-ACC9-52B6970CE86B}" presName="outerComposite" presStyleCnt="0">
        <dgm:presLayoutVars>
          <dgm:chMax val="5"/>
          <dgm:dir/>
          <dgm:resizeHandles val="exact"/>
        </dgm:presLayoutVars>
      </dgm:prSet>
      <dgm:spPr/>
    </dgm:pt>
    <dgm:pt modelId="{44210B1A-5FB0-48A5-8BE5-8811AB998855}" type="pres">
      <dgm:prSet presAssocID="{18E8C3B8-1D50-422A-ACC9-52B6970CE86B}" presName="dummyMaxCanvas" presStyleCnt="0">
        <dgm:presLayoutVars/>
      </dgm:prSet>
      <dgm:spPr/>
    </dgm:pt>
    <dgm:pt modelId="{3F7642F3-F1FB-4494-936D-21260749A511}" type="pres">
      <dgm:prSet presAssocID="{18E8C3B8-1D50-422A-ACC9-52B6970CE86B}" presName="ThreeNodes_1" presStyleLbl="node1" presStyleIdx="0" presStyleCnt="3" custScaleY="110560" custLinFactNeighborX="1202" custLinFactNeighborY="5802">
        <dgm:presLayoutVars>
          <dgm:bulletEnabled val="1"/>
        </dgm:presLayoutVars>
      </dgm:prSet>
      <dgm:spPr/>
    </dgm:pt>
    <dgm:pt modelId="{C60D0D34-3CAF-4889-9962-837FCFDBFA09}" type="pres">
      <dgm:prSet presAssocID="{18E8C3B8-1D50-422A-ACC9-52B6970CE86B}" presName="ThreeNodes_2" presStyleLbl="node1" presStyleIdx="1" presStyleCnt="3">
        <dgm:presLayoutVars>
          <dgm:bulletEnabled val="1"/>
        </dgm:presLayoutVars>
      </dgm:prSet>
      <dgm:spPr/>
    </dgm:pt>
    <dgm:pt modelId="{85B6DDCE-F80B-424B-B34D-F7DA9DEBCE42}" type="pres">
      <dgm:prSet presAssocID="{18E8C3B8-1D50-422A-ACC9-52B6970CE86B}" presName="ThreeNodes_3" presStyleLbl="node1" presStyleIdx="2" presStyleCnt="3" custScaleY="115169">
        <dgm:presLayoutVars>
          <dgm:bulletEnabled val="1"/>
        </dgm:presLayoutVars>
      </dgm:prSet>
      <dgm:spPr/>
    </dgm:pt>
    <dgm:pt modelId="{BAF50566-0ACE-426D-9608-80C9E10EBF24}" type="pres">
      <dgm:prSet presAssocID="{18E8C3B8-1D50-422A-ACC9-52B6970CE86B}" presName="ThreeConn_1-2" presStyleLbl="fgAccFollowNode1" presStyleIdx="0" presStyleCnt="2">
        <dgm:presLayoutVars>
          <dgm:bulletEnabled val="1"/>
        </dgm:presLayoutVars>
      </dgm:prSet>
      <dgm:spPr/>
    </dgm:pt>
    <dgm:pt modelId="{313B9E41-605F-4953-9A46-2D4D957A3FB9}" type="pres">
      <dgm:prSet presAssocID="{18E8C3B8-1D50-422A-ACC9-52B6970CE86B}" presName="ThreeConn_2-3" presStyleLbl="fgAccFollowNode1" presStyleIdx="1" presStyleCnt="2">
        <dgm:presLayoutVars>
          <dgm:bulletEnabled val="1"/>
        </dgm:presLayoutVars>
      </dgm:prSet>
      <dgm:spPr/>
    </dgm:pt>
    <dgm:pt modelId="{89A996DA-F145-4BA5-95DB-6F988A6A9D0C}" type="pres">
      <dgm:prSet presAssocID="{18E8C3B8-1D50-422A-ACC9-52B6970CE86B}" presName="ThreeNodes_1_text" presStyleLbl="node1" presStyleIdx="2" presStyleCnt="3">
        <dgm:presLayoutVars>
          <dgm:bulletEnabled val="1"/>
        </dgm:presLayoutVars>
      </dgm:prSet>
      <dgm:spPr/>
    </dgm:pt>
    <dgm:pt modelId="{19523F02-7C29-4DB2-A0F9-B00401CD8C17}" type="pres">
      <dgm:prSet presAssocID="{18E8C3B8-1D50-422A-ACC9-52B6970CE86B}" presName="ThreeNodes_2_text" presStyleLbl="node1" presStyleIdx="2" presStyleCnt="3">
        <dgm:presLayoutVars>
          <dgm:bulletEnabled val="1"/>
        </dgm:presLayoutVars>
      </dgm:prSet>
      <dgm:spPr/>
    </dgm:pt>
    <dgm:pt modelId="{0DC13F4B-411E-469B-A509-08D63C6E5D8A}" type="pres">
      <dgm:prSet presAssocID="{18E8C3B8-1D50-422A-ACC9-52B6970CE86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F8EFD1D-ED42-4849-B978-2FE45FB63710}" type="presOf" srcId="{0C75E889-04E3-4E49-9FAC-D2ED28DAEE4D}" destId="{85B6DDCE-F80B-424B-B34D-F7DA9DEBCE42}" srcOrd="0" destOrd="0" presId="urn:microsoft.com/office/officeart/2005/8/layout/vProcess5"/>
    <dgm:cxn modelId="{79742A40-8D5C-4FA6-95CB-C35C4736C7ED}" type="presOf" srcId="{E64CCF6A-1D01-4BC1-9133-50FE7F732A67}" destId="{19523F02-7C29-4DB2-A0F9-B00401CD8C17}" srcOrd="1" destOrd="0" presId="urn:microsoft.com/office/officeart/2005/8/layout/vProcess5"/>
    <dgm:cxn modelId="{98A8B04A-9593-45F4-95BD-BEBDC36E88BF}" srcId="{18E8C3B8-1D50-422A-ACC9-52B6970CE86B}" destId="{57F91030-2A73-4561-985B-3F441B534988}" srcOrd="0" destOrd="0" parTransId="{9D1755D7-C4DF-4747-9F6E-C24E87109101}" sibTransId="{53912180-BB50-43D7-AEE5-A08376A26BE2}"/>
    <dgm:cxn modelId="{402C145C-2F52-45CC-9B69-C89737745441}" type="presOf" srcId="{57F91030-2A73-4561-985B-3F441B534988}" destId="{3F7642F3-F1FB-4494-936D-21260749A511}" srcOrd="0" destOrd="0" presId="urn:microsoft.com/office/officeart/2005/8/layout/vProcess5"/>
    <dgm:cxn modelId="{D13D3B6C-332F-417E-A84D-8DF7D797DCB9}" type="presOf" srcId="{53912180-BB50-43D7-AEE5-A08376A26BE2}" destId="{BAF50566-0ACE-426D-9608-80C9E10EBF24}" srcOrd="0" destOrd="0" presId="urn:microsoft.com/office/officeart/2005/8/layout/vProcess5"/>
    <dgm:cxn modelId="{8E46476C-1991-4CA5-BB97-B9783D2C0D59}" type="presOf" srcId="{733E874B-B127-4F70-AA61-99141C812A20}" destId="{313B9E41-605F-4953-9A46-2D4D957A3FB9}" srcOrd="0" destOrd="0" presId="urn:microsoft.com/office/officeart/2005/8/layout/vProcess5"/>
    <dgm:cxn modelId="{7D073B70-8828-4004-92C4-3FF89CDA1F43}" type="presOf" srcId="{E64CCF6A-1D01-4BC1-9133-50FE7F732A67}" destId="{C60D0D34-3CAF-4889-9962-837FCFDBFA09}" srcOrd="0" destOrd="0" presId="urn:microsoft.com/office/officeart/2005/8/layout/vProcess5"/>
    <dgm:cxn modelId="{49C7A8C2-03DC-49EF-A6D1-D1D99E49EED5}" type="presOf" srcId="{57F91030-2A73-4561-985B-3F441B534988}" destId="{89A996DA-F145-4BA5-95DB-6F988A6A9D0C}" srcOrd="1" destOrd="0" presId="urn:microsoft.com/office/officeart/2005/8/layout/vProcess5"/>
    <dgm:cxn modelId="{2ABEFBE6-BBF5-4C26-9E4D-FE8574595BEF}" type="presOf" srcId="{0C75E889-04E3-4E49-9FAC-D2ED28DAEE4D}" destId="{0DC13F4B-411E-469B-A509-08D63C6E5D8A}" srcOrd="1" destOrd="0" presId="urn:microsoft.com/office/officeart/2005/8/layout/vProcess5"/>
    <dgm:cxn modelId="{030811E8-B463-4B8E-A65D-7B7AEB1CABAB}" type="presOf" srcId="{18E8C3B8-1D50-422A-ACC9-52B6970CE86B}" destId="{55002FA5-0164-4132-A048-5A32F030D42E}" srcOrd="0" destOrd="0" presId="urn:microsoft.com/office/officeart/2005/8/layout/vProcess5"/>
    <dgm:cxn modelId="{F9EB7DFC-4716-4471-9864-404A1514C65E}" srcId="{18E8C3B8-1D50-422A-ACC9-52B6970CE86B}" destId="{0C75E889-04E3-4E49-9FAC-D2ED28DAEE4D}" srcOrd="2" destOrd="0" parTransId="{3CDC4FAD-24DF-4542-9DB6-A2CB3245A644}" sibTransId="{32342B30-DC2F-4C9A-88A7-97C3C18324E4}"/>
    <dgm:cxn modelId="{89805CFE-F276-4E45-8361-4162A47F9BE9}" srcId="{18E8C3B8-1D50-422A-ACC9-52B6970CE86B}" destId="{E64CCF6A-1D01-4BC1-9133-50FE7F732A67}" srcOrd="1" destOrd="0" parTransId="{B4F91046-D214-45DB-8195-69A923C9C6E0}" sibTransId="{733E874B-B127-4F70-AA61-99141C812A20}"/>
    <dgm:cxn modelId="{BB83BEED-9BBB-45AC-B36F-D0C053BAFB23}" type="presParOf" srcId="{55002FA5-0164-4132-A048-5A32F030D42E}" destId="{44210B1A-5FB0-48A5-8BE5-8811AB998855}" srcOrd="0" destOrd="0" presId="urn:microsoft.com/office/officeart/2005/8/layout/vProcess5"/>
    <dgm:cxn modelId="{EA22C9D3-F8BC-4E64-8340-57B44B249906}" type="presParOf" srcId="{55002FA5-0164-4132-A048-5A32F030D42E}" destId="{3F7642F3-F1FB-4494-936D-21260749A511}" srcOrd="1" destOrd="0" presId="urn:microsoft.com/office/officeart/2005/8/layout/vProcess5"/>
    <dgm:cxn modelId="{3EF1DFC1-3544-4652-BC7C-55E0642E09F4}" type="presParOf" srcId="{55002FA5-0164-4132-A048-5A32F030D42E}" destId="{C60D0D34-3CAF-4889-9962-837FCFDBFA09}" srcOrd="2" destOrd="0" presId="urn:microsoft.com/office/officeart/2005/8/layout/vProcess5"/>
    <dgm:cxn modelId="{8BF340A1-5BD6-4A95-9A52-FEDC15518D28}" type="presParOf" srcId="{55002FA5-0164-4132-A048-5A32F030D42E}" destId="{85B6DDCE-F80B-424B-B34D-F7DA9DEBCE42}" srcOrd="3" destOrd="0" presId="urn:microsoft.com/office/officeart/2005/8/layout/vProcess5"/>
    <dgm:cxn modelId="{087370B8-AF2F-44DE-B545-B479D0501AD4}" type="presParOf" srcId="{55002FA5-0164-4132-A048-5A32F030D42E}" destId="{BAF50566-0ACE-426D-9608-80C9E10EBF24}" srcOrd="4" destOrd="0" presId="urn:microsoft.com/office/officeart/2005/8/layout/vProcess5"/>
    <dgm:cxn modelId="{182B6CB0-9D73-41AF-8A35-F20FF73A8CD7}" type="presParOf" srcId="{55002FA5-0164-4132-A048-5A32F030D42E}" destId="{313B9E41-605F-4953-9A46-2D4D957A3FB9}" srcOrd="5" destOrd="0" presId="urn:microsoft.com/office/officeart/2005/8/layout/vProcess5"/>
    <dgm:cxn modelId="{9E86A0E6-C8DE-4C0C-A925-859C60ECBF1A}" type="presParOf" srcId="{55002FA5-0164-4132-A048-5A32F030D42E}" destId="{89A996DA-F145-4BA5-95DB-6F988A6A9D0C}" srcOrd="6" destOrd="0" presId="urn:microsoft.com/office/officeart/2005/8/layout/vProcess5"/>
    <dgm:cxn modelId="{88686D9E-6332-495D-9839-C7C72647FF3A}" type="presParOf" srcId="{55002FA5-0164-4132-A048-5A32F030D42E}" destId="{19523F02-7C29-4DB2-A0F9-B00401CD8C17}" srcOrd="7" destOrd="0" presId="urn:microsoft.com/office/officeart/2005/8/layout/vProcess5"/>
    <dgm:cxn modelId="{DFE6EFCF-771E-4C62-8685-5CB4A2AD964D}" type="presParOf" srcId="{55002FA5-0164-4132-A048-5A32F030D42E}" destId="{0DC13F4B-411E-469B-A509-08D63C6E5D8A}" srcOrd="8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FC219C-092C-6840-9915-6C5F4614748B}" type="doc">
      <dgm:prSet loTypeId="urn:microsoft.com/office/officeart/2005/8/layout/radial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7C69A1B-615B-CC42-B29E-51A0DC29EA42}">
      <dgm:prSet phldrT="[Testo]" custT="1"/>
      <dgm:spPr>
        <a:solidFill>
          <a:srgbClr val="00B050"/>
        </a:solidFill>
      </dgm:spPr>
      <dgm:t>
        <a:bodyPr/>
        <a:lstStyle/>
        <a:p>
          <a:r>
            <a:rPr lang="it-IT" sz="1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Obesity</a:t>
          </a:r>
          <a:endParaRPr lang="it-IT" sz="18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2A72A9-1FF1-B64D-948D-BC8498B3198D}" type="parTrans" cxnId="{224EA963-C29E-7045-A11E-D6B5B5831EEE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7F7C69D3-2017-EB42-95DA-7CA78BDC9F4D}" type="sibTrans" cxnId="{224EA963-C29E-7045-A11E-D6B5B5831EEE}">
      <dgm:prSet/>
      <dgm:spPr/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528B338B-DB3F-644C-A4AA-B11BF7092E03}">
      <dgm:prSet phldrT="[Testo]" custT="1"/>
      <dgm:spPr>
        <a:solidFill>
          <a:srgbClr val="0432FF"/>
        </a:solidFill>
      </dgm:spPr>
      <dgm:t>
        <a:bodyPr/>
        <a:lstStyle/>
        <a:p>
          <a:r>
            <a:rPr lang="it-IT" sz="1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Enphysema</a:t>
          </a:r>
          <a:endParaRPr lang="it-IT" sz="18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E5D708-EAE6-C145-BD6D-784F206F6E18}" type="parTrans" cxnId="{219A14B7-40C4-4E48-BB0C-CFA97F8AD050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A088EE13-C2DE-924C-817E-9D9450D2F489}" type="sibTrans" cxnId="{219A14B7-40C4-4E48-BB0C-CFA97F8AD050}">
      <dgm:prSet/>
      <dgm:spPr/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33CE12B1-CF3F-8E4E-8A64-63C87924A79D}">
      <dgm:prSet phldrT="[Testo]" custT="1"/>
      <dgm:spPr>
        <a:solidFill>
          <a:srgbClr val="002060"/>
        </a:solidFill>
      </dgm:spPr>
      <dgm:t>
        <a:bodyPr/>
        <a:lstStyle/>
        <a:p>
          <a:r>
            <a:rPr lang="it-IT" sz="1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Pericar</a:t>
          </a:r>
          <a:r>
            <a:rPr lang="it-IT" sz="1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it-IT" sz="1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effusion</a:t>
          </a:r>
          <a:endParaRPr lang="it-IT" sz="18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0E1D9D-11C4-214D-909A-732A109ED530}" type="parTrans" cxnId="{43363FB6-C537-884F-8D26-6D962D8987BD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347C957C-9CA3-CA41-BD68-07A2138A212E}" type="sibTrans" cxnId="{43363FB6-C537-884F-8D26-6D962D8987BD}">
      <dgm:prSet/>
      <dgm:spPr/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C90265C1-43FE-0940-9744-9A66D5D09847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it-IT" sz="1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Amyloidosis</a:t>
          </a:r>
          <a:r>
            <a:rPr lang="it-IT" sz="1800" b="1" i="0" dirty="0">
              <a:latin typeface="Arial Black" panose="020B0604020202020204" pitchFamily="34" charset="0"/>
              <a:cs typeface="Arial Black" panose="020B0604020202020204" pitchFamily="34" charset="0"/>
            </a:rPr>
            <a:t> </a:t>
          </a:r>
        </a:p>
      </dgm:t>
    </dgm:pt>
    <dgm:pt modelId="{88D6B14B-E9F5-1B47-8F3E-0E827A94993E}" type="parTrans" cxnId="{26CAB3FA-F15E-0141-8B9F-BCB7767C4C43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DC160F08-FC9E-974D-AF38-4EF5B384466C}" type="sibTrans" cxnId="{26CAB3FA-F15E-0141-8B9F-BCB7767C4C43}">
      <dgm:prSet/>
      <dgm:spPr/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B8B66237-6C65-D04A-81D2-79DC4ED3B65D}">
      <dgm:prSet custT="1"/>
      <dgm:spPr>
        <a:solidFill>
          <a:srgbClr val="FF0000"/>
        </a:solidFill>
      </dgm:spPr>
      <dgm:t>
        <a:bodyPr/>
        <a:lstStyle/>
        <a:p>
          <a:r>
            <a:rPr lang="it-IT" sz="1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AC</a:t>
          </a:r>
        </a:p>
      </dgm:t>
    </dgm:pt>
    <dgm:pt modelId="{1B4D4EF3-0FD7-5347-973C-9BF0E63B6F71}" type="parTrans" cxnId="{A40284C4-2C45-C64D-B493-9DF41BE3C61B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B61022AB-42F6-AC4B-B274-D81C3F5661C6}" type="sibTrans" cxnId="{A40284C4-2C45-C64D-B493-9DF41BE3C61B}">
      <dgm:prSet/>
      <dgm:spPr/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E813C06C-F63A-C148-A1CA-A18BC1FC6BE1}" type="pres">
      <dgm:prSet presAssocID="{63FC219C-092C-6840-9915-6C5F4614748B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ADA4C54-E12B-0242-9A32-B6A00247B585}" type="pres">
      <dgm:prSet presAssocID="{63FC219C-092C-6840-9915-6C5F4614748B}" presName="cycle" presStyleCnt="0"/>
      <dgm:spPr/>
    </dgm:pt>
    <dgm:pt modelId="{2653B62F-EDE5-C740-88D4-BD21FE2E2313}" type="pres">
      <dgm:prSet presAssocID="{63FC219C-092C-6840-9915-6C5F4614748B}" presName="centerShape" presStyleCnt="0"/>
      <dgm:spPr/>
    </dgm:pt>
    <dgm:pt modelId="{8F694F03-ABBE-D644-BE57-D85C86E736E3}" type="pres">
      <dgm:prSet presAssocID="{63FC219C-092C-6840-9915-6C5F4614748B}" presName="connSite" presStyleLbl="node1" presStyleIdx="0" presStyleCnt="6"/>
      <dgm:spPr/>
    </dgm:pt>
    <dgm:pt modelId="{1F94AD58-8CE4-004F-BEE4-1AE18AD842E4}" type="pres">
      <dgm:prSet presAssocID="{63FC219C-092C-6840-9915-6C5F4614748B}" presName="visible" presStyleLbl="node1" presStyleIdx="0" presStyleCnt="6" custScaleX="222656" custScaleY="172895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6F9B466E-2C0C-C844-AEA4-77A2173E9905}" type="pres">
      <dgm:prSet presAssocID="{F72A72A9-1FF1-B64D-948D-BC8498B3198D}" presName="Name25" presStyleLbl="parChTrans1D1" presStyleIdx="0" presStyleCnt="5"/>
      <dgm:spPr/>
    </dgm:pt>
    <dgm:pt modelId="{9DFCDB30-DF30-7D4C-A9CE-2C80E0CC18F0}" type="pres">
      <dgm:prSet presAssocID="{C7C69A1B-615B-CC42-B29E-51A0DC29EA42}" presName="node" presStyleCnt="0"/>
      <dgm:spPr/>
    </dgm:pt>
    <dgm:pt modelId="{9E0CE023-046A-DE47-B0AB-CD94CD38B57E}" type="pres">
      <dgm:prSet presAssocID="{C7C69A1B-615B-CC42-B29E-51A0DC29EA42}" presName="parentNode" presStyleLbl="node1" presStyleIdx="1" presStyleCnt="6" custScaleX="225201" custScaleY="126594">
        <dgm:presLayoutVars>
          <dgm:chMax val="1"/>
          <dgm:bulletEnabled val="1"/>
        </dgm:presLayoutVars>
      </dgm:prSet>
      <dgm:spPr/>
    </dgm:pt>
    <dgm:pt modelId="{34A10E59-19EA-4C44-98B2-FD66ED7FED72}" type="pres">
      <dgm:prSet presAssocID="{C7C69A1B-615B-CC42-B29E-51A0DC29EA42}" presName="childNode" presStyleLbl="revTx" presStyleIdx="0" presStyleCnt="0">
        <dgm:presLayoutVars>
          <dgm:bulletEnabled val="1"/>
        </dgm:presLayoutVars>
      </dgm:prSet>
      <dgm:spPr/>
    </dgm:pt>
    <dgm:pt modelId="{18FEB7A2-CAAE-BF4F-A936-DC630A8F849A}" type="pres">
      <dgm:prSet presAssocID="{66E5D708-EAE6-C145-BD6D-784F206F6E18}" presName="Name25" presStyleLbl="parChTrans1D1" presStyleIdx="1" presStyleCnt="5"/>
      <dgm:spPr/>
    </dgm:pt>
    <dgm:pt modelId="{7BC4F8A8-A6EC-B84B-BAC5-0872F129DF3D}" type="pres">
      <dgm:prSet presAssocID="{528B338B-DB3F-644C-A4AA-B11BF7092E03}" presName="node" presStyleCnt="0"/>
      <dgm:spPr/>
    </dgm:pt>
    <dgm:pt modelId="{823B0B9E-FD63-3943-8E4A-19DCC3FAA76E}" type="pres">
      <dgm:prSet presAssocID="{528B338B-DB3F-644C-A4AA-B11BF7092E03}" presName="parentNode" presStyleLbl="node1" presStyleIdx="2" presStyleCnt="6" custScaleX="253177" custScaleY="127564" custLinFactNeighborX="57936">
        <dgm:presLayoutVars>
          <dgm:chMax val="1"/>
          <dgm:bulletEnabled val="1"/>
        </dgm:presLayoutVars>
      </dgm:prSet>
      <dgm:spPr/>
    </dgm:pt>
    <dgm:pt modelId="{C294C00A-3E7A-9E4D-9EF3-2681E2F7900E}" type="pres">
      <dgm:prSet presAssocID="{528B338B-DB3F-644C-A4AA-B11BF7092E03}" presName="childNode" presStyleLbl="revTx" presStyleIdx="0" presStyleCnt="0">
        <dgm:presLayoutVars>
          <dgm:bulletEnabled val="1"/>
        </dgm:presLayoutVars>
      </dgm:prSet>
      <dgm:spPr/>
    </dgm:pt>
    <dgm:pt modelId="{4493A51A-2EE7-3D4A-9D52-33F82E938B19}" type="pres">
      <dgm:prSet presAssocID="{88D6B14B-E9F5-1B47-8F3E-0E827A94993E}" presName="Name25" presStyleLbl="parChTrans1D1" presStyleIdx="2" presStyleCnt="5"/>
      <dgm:spPr/>
    </dgm:pt>
    <dgm:pt modelId="{6914C6B1-0E61-DE47-8705-57B3CD0F8B17}" type="pres">
      <dgm:prSet presAssocID="{C90265C1-43FE-0940-9744-9A66D5D09847}" presName="node" presStyleCnt="0"/>
      <dgm:spPr/>
    </dgm:pt>
    <dgm:pt modelId="{FD7EA46E-C07B-C54F-95B4-1D6FAD86AB8D}" type="pres">
      <dgm:prSet presAssocID="{C90265C1-43FE-0940-9744-9A66D5D09847}" presName="parentNode" presStyleLbl="node1" presStyleIdx="3" presStyleCnt="6" custScaleX="258819" custScaleY="127855" custLinFactX="12251" custLinFactNeighborX="100000">
        <dgm:presLayoutVars>
          <dgm:chMax val="1"/>
          <dgm:bulletEnabled val="1"/>
        </dgm:presLayoutVars>
      </dgm:prSet>
      <dgm:spPr/>
    </dgm:pt>
    <dgm:pt modelId="{81DB1D33-9E47-914C-B89C-235769AB57BB}" type="pres">
      <dgm:prSet presAssocID="{C90265C1-43FE-0940-9744-9A66D5D09847}" presName="childNode" presStyleLbl="revTx" presStyleIdx="0" presStyleCnt="0">
        <dgm:presLayoutVars>
          <dgm:bulletEnabled val="1"/>
        </dgm:presLayoutVars>
      </dgm:prSet>
      <dgm:spPr/>
    </dgm:pt>
    <dgm:pt modelId="{F95BF828-AC1F-FF4A-BBAE-4EF9BF4C14E7}" type="pres">
      <dgm:prSet presAssocID="{1B4D4EF3-0FD7-5347-973C-9BF0E63B6F71}" presName="Name25" presStyleLbl="parChTrans1D1" presStyleIdx="3" presStyleCnt="5"/>
      <dgm:spPr/>
    </dgm:pt>
    <dgm:pt modelId="{7AE42EB1-7E4E-CB41-8F4D-420959E6EC76}" type="pres">
      <dgm:prSet presAssocID="{B8B66237-6C65-D04A-81D2-79DC4ED3B65D}" presName="node" presStyleCnt="0"/>
      <dgm:spPr/>
    </dgm:pt>
    <dgm:pt modelId="{9B46A8AA-57DE-4C41-A715-077E43781ED4}" type="pres">
      <dgm:prSet presAssocID="{B8B66237-6C65-D04A-81D2-79DC4ED3B65D}" presName="parentNode" presStyleLbl="node1" presStyleIdx="4" presStyleCnt="6" custScaleX="241331" custScaleY="132358" custLinFactNeighborX="55522">
        <dgm:presLayoutVars>
          <dgm:chMax val="1"/>
          <dgm:bulletEnabled val="1"/>
        </dgm:presLayoutVars>
      </dgm:prSet>
      <dgm:spPr/>
    </dgm:pt>
    <dgm:pt modelId="{5CF985AB-0DBE-C849-94A5-10482B5A67C9}" type="pres">
      <dgm:prSet presAssocID="{B8B66237-6C65-D04A-81D2-79DC4ED3B65D}" presName="childNode" presStyleLbl="revTx" presStyleIdx="0" presStyleCnt="0">
        <dgm:presLayoutVars>
          <dgm:bulletEnabled val="1"/>
        </dgm:presLayoutVars>
      </dgm:prSet>
      <dgm:spPr/>
    </dgm:pt>
    <dgm:pt modelId="{1BA8A702-3B87-254B-9C67-BE9CAFA7B20F}" type="pres">
      <dgm:prSet presAssocID="{6D0E1D9D-11C4-214D-909A-732A109ED530}" presName="Name25" presStyleLbl="parChTrans1D1" presStyleIdx="4" presStyleCnt="5"/>
      <dgm:spPr/>
    </dgm:pt>
    <dgm:pt modelId="{5A757873-B655-5F40-854A-89794C99ED3B}" type="pres">
      <dgm:prSet presAssocID="{33CE12B1-CF3F-8E4E-8A64-63C87924A79D}" presName="node" presStyleCnt="0"/>
      <dgm:spPr/>
    </dgm:pt>
    <dgm:pt modelId="{4923E4FC-F55E-A34D-A027-C34B89A8D772}" type="pres">
      <dgm:prSet presAssocID="{33CE12B1-CF3F-8E4E-8A64-63C87924A79D}" presName="parentNode" presStyleLbl="node1" presStyleIdx="5" presStyleCnt="6" custScaleX="239692" custScaleY="137742">
        <dgm:presLayoutVars>
          <dgm:chMax val="1"/>
          <dgm:bulletEnabled val="1"/>
        </dgm:presLayoutVars>
      </dgm:prSet>
      <dgm:spPr/>
    </dgm:pt>
    <dgm:pt modelId="{09BEC066-01D8-BD47-A79D-49C0ED8CA50A}" type="pres">
      <dgm:prSet presAssocID="{33CE12B1-CF3F-8E4E-8A64-63C87924A79D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99BE441B-C4A0-6644-9FE8-A18245246ED3}" type="presOf" srcId="{63FC219C-092C-6840-9915-6C5F4614748B}" destId="{E813C06C-F63A-C148-A1CA-A18BC1FC6BE1}" srcOrd="0" destOrd="0" presId="urn:microsoft.com/office/officeart/2005/8/layout/radial2"/>
    <dgm:cxn modelId="{AADCD91C-F110-994C-A4F4-D8E303D8AE82}" type="presOf" srcId="{6D0E1D9D-11C4-214D-909A-732A109ED530}" destId="{1BA8A702-3B87-254B-9C67-BE9CAFA7B20F}" srcOrd="0" destOrd="0" presId="urn:microsoft.com/office/officeart/2005/8/layout/radial2"/>
    <dgm:cxn modelId="{024A8F20-E85C-7A40-B727-9851BF9850C0}" type="presOf" srcId="{C90265C1-43FE-0940-9744-9A66D5D09847}" destId="{FD7EA46E-C07B-C54F-95B4-1D6FAD86AB8D}" srcOrd="0" destOrd="0" presId="urn:microsoft.com/office/officeart/2005/8/layout/radial2"/>
    <dgm:cxn modelId="{ABC94123-FD83-144F-A045-79EECE66771E}" type="presOf" srcId="{88D6B14B-E9F5-1B47-8F3E-0E827A94993E}" destId="{4493A51A-2EE7-3D4A-9D52-33F82E938B19}" srcOrd="0" destOrd="0" presId="urn:microsoft.com/office/officeart/2005/8/layout/radial2"/>
    <dgm:cxn modelId="{5F526141-EC66-394E-A4B7-95C0909951B8}" type="presOf" srcId="{1B4D4EF3-0FD7-5347-973C-9BF0E63B6F71}" destId="{F95BF828-AC1F-FF4A-BBAE-4EF9BF4C14E7}" srcOrd="0" destOrd="0" presId="urn:microsoft.com/office/officeart/2005/8/layout/radial2"/>
    <dgm:cxn modelId="{2E04B241-6D02-A44B-9CBC-EA0BACB87E27}" type="presOf" srcId="{B8B66237-6C65-D04A-81D2-79DC4ED3B65D}" destId="{9B46A8AA-57DE-4C41-A715-077E43781ED4}" srcOrd="0" destOrd="0" presId="urn:microsoft.com/office/officeart/2005/8/layout/radial2"/>
    <dgm:cxn modelId="{224EA963-C29E-7045-A11E-D6B5B5831EEE}" srcId="{63FC219C-092C-6840-9915-6C5F4614748B}" destId="{C7C69A1B-615B-CC42-B29E-51A0DC29EA42}" srcOrd="0" destOrd="0" parTransId="{F72A72A9-1FF1-B64D-948D-BC8498B3198D}" sibTransId="{7F7C69D3-2017-EB42-95DA-7CA78BDC9F4D}"/>
    <dgm:cxn modelId="{7C0AEA8C-1F23-3841-B235-283942613F21}" type="presOf" srcId="{33CE12B1-CF3F-8E4E-8A64-63C87924A79D}" destId="{4923E4FC-F55E-A34D-A027-C34B89A8D772}" srcOrd="0" destOrd="0" presId="urn:microsoft.com/office/officeart/2005/8/layout/radial2"/>
    <dgm:cxn modelId="{FB28A6AD-8C23-904E-9F7F-318B7EAD0A9A}" type="presOf" srcId="{F72A72A9-1FF1-B64D-948D-BC8498B3198D}" destId="{6F9B466E-2C0C-C844-AEA4-77A2173E9905}" srcOrd="0" destOrd="0" presId="urn:microsoft.com/office/officeart/2005/8/layout/radial2"/>
    <dgm:cxn modelId="{43363FB6-C537-884F-8D26-6D962D8987BD}" srcId="{63FC219C-092C-6840-9915-6C5F4614748B}" destId="{33CE12B1-CF3F-8E4E-8A64-63C87924A79D}" srcOrd="4" destOrd="0" parTransId="{6D0E1D9D-11C4-214D-909A-732A109ED530}" sibTransId="{347C957C-9CA3-CA41-BD68-07A2138A212E}"/>
    <dgm:cxn modelId="{219A14B7-40C4-4E48-BB0C-CFA97F8AD050}" srcId="{63FC219C-092C-6840-9915-6C5F4614748B}" destId="{528B338B-DB3F-644C-A4AA-B11BF7092E03}" srcOrd="1" destOrd="0" parTransId="{66E5D708-EAE6-C145-BD6D-784F206F6E18}" sibTransId="{A088EE13-C2DE-924C-817E-9D9450D2F489}"/>
    <dgm:cxn modelId="{A40284C4-2C45-C64D-B493-9DF41BE3C61B}" srcId="{63FC219C-092C-6840-9915-6C5F4614748B}" destId="{B8B66237-6C65-D04A-81D2-79DC4ED3B65D}" srcOrd="3" destOrd="0" parTransId="{1B4D4EF3-0FD7-5347-973C-9BF0E63B6F71}" sibTransId="{B61022AB-42F6-AC4B-B274-D81C3F5661C6}"/>
    <dgm:cxn modelId="{FAA2B1D3-7596-B546-ADC4-3254ABC9C394}" type="presOf" srcId="{528B338B-DB3F-644C-A4AA-B11BF7092E03}" destId="{823B0B9E-FD63-3943-8E4A-19DCC3FAA76E}" srcOrd="0" destOrd="0" presId="urn:microsoft.com/office/officeart/2005/8/layout/radial2"/>
    <dgm:cxn modelId="{D505D1F4-3C73-0A49-B012-88849069A02D}" type="presOf" srcId="{C7C69A1B-615B-CC42-B29E-51A0DC29EA42}" destId="{9E0CE023-046A-DE47-B0AB-CD94CD38B57E}" srcOrd="0" destOrd="0" presId="urn:microsoft.com/office/officeart/2005/8/layout/radial2"/>
    <dgm:cxn modelId="{26CAB3FA-F15E-0141-8B9F-BCB7767C4C43}" srcId="{63FC219C-092C-6840-9915-6C5F4614748B}" destId="{C90265C1-43FE-0940-9744-9A66D5D09847}" srcOrd="2" destOrd="0" parTransId="{88D6B14B-E9F5-1B47-8F3E-0E827A94993E}" sibTransId="{DC160F08-FC9E-974D-AF38-4EF5B384466C}"/>
    <dgm:cxn modelId="{3FEBC1FB-B5E0-E04B-BDCD-C8367D77AF78}" type="presOf" srcId="{66E5D708-EAE6-C145-BD6D-784F206F6E18}" destId="{18FEB7A2-CAAE-BF4F-A936-DC630A8F849A}" srcOrd="0" destOrd="0" presId="urn:microsoft.com/office/officeart/2005/8/layout/radial2"/>
    <dgm:cxn modelId="{7258A79B-D60D-614F-AE63-11A7B349B43A}" type="presParOf" srcId="{E813C06C-F63A-C148-A1CA-A18BC1FC6BE1}" destId="{DADA4C54-E12B-0242-9A32-B6A00247B585}" srcOrd="0" destOrd="0" presId="urn:microsoft.com/office/officeart/2005/8/layout/radial2"/>
    <dgm:cxn modelId="{FD34FC8D-D505-884B-9F52-E06909AE3F11}" type="presParOf" srcId="{DADA4C54-E12B-0242-9A32-B6A00247B585}" destId="{2653B62F-EDE5-C740-88D4-BD21FE2E2313}" srcOrd="0" destOrd="0" presId="urn:microsoft.com/office/officeart/2005/8/layout/radial2"/>
    <dgm:cxn modelId="{893F230D-9065-4C47-900F-F019FCB7CEFC}" type="presParOf" srcId="{2653B62F-EDE5-C740-88D4-BD21FE2E2313}" destId="{8F694F03-ABBE-D644-BE57-D85C86E736E3}" srcOrd="0" destOrd="0" presId="urn:microsoft.com/office/officeart/2005/8/layout/radial2"/>
    <dgm:cxn modelId="{65C0C09F-B8F9-2146-9E8B-FA8C4B36A0C2}" type="presParOf" srcId="{2653B62F-EDE5-C740-88D4-BD21FE2E2313}" destId="{1F94AD58-8CE4-004F-BEE4-1AE18AD842E4}" srcOrd="1" destOrd="0" presId="urn:microsoft.com/office/officeart/2005/8/layout/radial2"/>
    <dgm:cxn modelId="{49BC3D9B-B4A3-EE45-9FA1-BB308D80F722}" type="presParOf" srcId="{DADA4C54-E12B-0242-9A32-B6A00247B585}" destId="{6F9B466E-2C0C-C844-AEA4-77A2173E9905}" srcOrd="1" destOrd="0" presId="urn:microsoft.com/office/officeart/2005/8/layout/radial2"/>
    <dgm:cxn modelId="{B66D9FC9-48A3-F843-9F66-100DBFE6B15D}" type="presParOf" srcId="{DADA4C54-E12B-0242-9A32-B6A00247B585}" destId="{9DFCDB30-DF30-7D4C-A9CE-2C80E0CC18F0}" srcOrd="2" destOrd="0" presId="urn:microsoft.com/office/officeart/2005/8/layout/radial2"/>
    <dgm:cxn modelId="{AA2E0B6D-74A6-7442-AA84-8899F9C4ED2F}" type="presParOf" srcId="{9DFCDB30-DF30-7D4C-A9CE-2C80E0CC18F0}" destId="{9E0CE023-046A-DE47-B0AB-CD94CD38B57E}" srcOrd="0" destOrd="0" presId="urn:microsoft.com/office/officeart/2005/8/layout/radial2"/>
    <dgm:cxn modelId="{927EFB7C-9ED0-AD45-9238-0231CA8EA1E0}" type="presParOf" srcId="{9DFCDB30-DF30-7D4C-A9CE-2C80E0CC18F0}" destId="{34A10E59-19EA-4C44-98B2-FD66ED7FED72}" srcOrd="1" destOrd="0" presId="urn:microsoft.com/office/officeart/2005/8/layout/radial2"/>
    <dgm:cxn modelId="{F695DD0F-AC8E-0F46-8C07-50081AB1B43B}" type="presParOf" srcId="{DADA4C54-E12B-0242-9A32-B6A00247B585}" destId="{18FEB7A2-CAAE-BF4F-A936-DC630A8F849A}" srcOrd="3" destOrd="0" presId="urn:microsoft.com/office/officeart/2005/8/layout/radial2"/>
    <dgm:cxn modelId="{702FC450-CFAB-8549-8CD3-C322872AEDAF}" type="presParOf" srcId="{DADA4C54-E12B-0242-9A32-B6A00247B585}" destId="{7BC4F8A8-A6EC-B84B-BAC5-0872F129DF3D}" srcOrd="4" destOrd="0" presId="urn:microsoft.com/office/officeart/2005/8/layout/radial2"/>
    <dgm:cxn modelId="{37119C09-6240-4643-9944-6C41E74EF067}" type="presParOf" srcId="{7BC4F8A8-A6EC-B84B-BAC5-0872F129DF3D}" destId="{823B0B9E-FD63-3943-8E4A-19DCC3FAA76E}" srcOrd="0" destOrd="0" presId="urn:microsoft.com/office/officeart/2005/8/layout/radial2"/>
    <dgm:cxn modelId="{16406AC0-70EF-CF46-A6D1-AB2E1462F205}" type="presParOf" srcId="{7BC4F8A8-A6EC-B84B-BAC5-0872F129DF3D}" destId="{C294C00A-3E7A-9E4D-9EF3-2681E2F7900E}" srcOrd="1" destOrd="0" presId="urn:microsoft.com/office/officeart/2005/8/layout/radial2"/>
    <dgm:cxn modelId="{084A4383-6917-A249-9740-62F6D4BAC7C4}" type="presParOf" srcId="{DADA4C54-E12B-0242-9A32-B6A00247B585}" destId="{4493A51A-2EE7-3D4A-9D52-33F82E938B19}" srcOrd="5" destOrd="0" presId="urn:microsoft.com/office/officeart/2005/8/layout/radial2"/>
    <dgm:cxn modelId="{1E2FD319-DDFE-4A4A-8B94-C963B153656B}" type="presParOf" srcId="{DADA4C54-E12B-0242-9A32-B6A00247B585}" destId="{6914C6B1-0E61-DE47-8705-57B3CD0F8B17}" srcOrd="6" destOrd="0" presId="urn:microsoft.com/office/officeart/2005/8/layout/radial2"/>
    <dgm:cxn modelId="{964EEBC0-1938-C24E-95E9-6CD8B11D2C55}" type="presParOf" srcId="{6914C6B1-0E61-DE47-8705-57B3CD0F8B17}" destId="{FD7EA46E-C07B-C54F-95B4-1D6FAD86AB8D}" srcOrd="0" destOrd="0" presId="urn:microsoft.com/office/officeart/2005/8/layout/radial2"/>
    <dgm:cxn modelId="{81435F2A-0C91-5540-833E-D228D39EB126}" type="presParOf" srcId="{6914C6B1-0E61-DE47-8705-57B3CD0F8B17}" destId="{81DB1D33-9E47-914C-B89C-235769AB57BB}" srcOrd="1" destOrd="0" presId="urn:microsoft.com/office/officeart/2005/8/layout/radial2"/>
    <dgm:cxn modelId="{3FDA3144-BE06-0143-B4E2-D43A4002B750}" type="presParOf" srcId="{DADA4C54-E12B-0242-9A32-B6A00247B585}" destId="{F95BF828-AC1F-FF4A-BBAE-4EF9BF4C14E7}" srcOrd="7" destOrd="0" presId="urn:microsoft.com/office/officeart/2005/8/layout/radial2"/>
    <dgm:cxn modelId="{34ED92FC-CF66-1A49-8033-AE4E8A7CC671}" type="presParOf" srcId="{DADA4C54-E12B-0242-9A32-B6A00247B585}" destId="{7AE42EB1-7E4E-CB41-8F4D-420959E6EC76}" srcOrd="8" destOrd="0" presId="urn:microsoft.com/office/officeart/2005/8/layout/radial2"/>
    <dgm:cxn modelId="{AB945ACE-C3A6-9947-AAFA-CD532AF1351F}" type="presParOf" srcId="{7AE42EB1-7E4E-CB41-8F4D-420959E6EC76}" destId="{9B46A8AA-57DE-4C41-A715-077E43781ED4}" srcOrd="0" destOrd="0" presId="urn:microsoft.com/office/officeart/2005/8/layout/radial2"/>
    <dgm:cxn modelId="{6D0C7CF0-8F8E-1743-A37B-1757AF099D26}" type="presParOf" srcId="{7AE42EB1-7E4E-CB41-8F4D-420959E6EC76}" destId="{5CF985AB-0DBE-C849-94A5-10482B5A67C9}" srcOrd="1" destOrd="0" presId="urn:microsoft.com/office/officeart/2005/8/layout/radial2"/>
    <dgm:cxn modelId="{A7DCF48E-1A2B-9A4E-BCD0-741D36BB814D}" type="presParOf" srcId="{DADA4C54-E12B-0242-9A32-B6A00247B585}" destId="{1BA8A702-3B87-254B-9C67-BE9CAFA7B20F}" srcOrd="9" destOrd="0" presId="urn:microsoft.com/office/officeart/2005/8/layout/radial2"/>
    <dgm:cxn modelId="{6BC1BFFC-DB38-C246-8244-83A68FF86B9C}" type="presParOf" srcId="{DADA4C54-E12B-0242-9A32-B6A00247B585}" destId="{5A757873-B655-5F40-854A-89794C99ED3B}" srcOrd="10" destOrd="0" presId="urn:microsoft.com/office/officeart/2005/8/layout/radial2"/>
    <dgm:cxn modelId="{B9A9E43F-21AA-7A4C-BFF8-057D16B5053C}" type="presParOf" srcId="{5A757873-B655-5F40-854A-89794C99ED3B}" destId="{4923E4FC-F55E-A34D-A027-C34B89A8D772}" srcOrd="0" destOrd="0" presId="urn:microsoft.com/office/officeart/2005/8/layout/radial2"/>
    <dgm:cxn modelId="{D269B2DC-FF46-E649-B27D-F03AEBAFFDD1}" type="presParOf" srcId="{5A757873-B655-5F40-854A-89794C99ED3B}" destId="{09BEC066-01D8-BD47-A79D-49C0ED8CA50A}" srcOrd="1" destOrd="0" presId="urn:microsoft.com/office/officeart/2005/8/layout/radial2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56AF9-F01F-E645-B950-5D66F9A53F88}">
      <dsp:nvSpPr>
        <dsp:cNvPr id="0" name=""/>
        <dsp:cNvSpPr/>
      </dsp:nvSpPr>
      <dsp:spPr>
        <a:xfrm>
          <a:off x="576254" y="407067"/>
          <a:ext cx="5738828" cy="2378851"/>
        </a:xfrm>
        <a:prstGeom prst="swooshArrow">
          <a:avLst>
            <a:gd name="adj1" fmla="val 25000"/>
            <a:gd name="adj2" fmla="val 25000"/>
          </a:avLst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81CB66-E7F8-AE4D-A64D-BE4BFB92728B}">
      <dsp:nvSpPr>
        <dsp:cNvPr id="0" name=""/>
        <dsp:cNvSpPr/>
      </dsp:nvSpPr>
      <dsp:spPr>
        <a:xfrm>
          <a:off x="6520584" y="1587655"/>
          <a:ext cx="370751" cy="370751"/>
        </a:xfrm>
        <a:prstGeom prst="ellipse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89A275-6053-1248-AC7E-3E18C3A4D626}">
      <dsp:nvSpPr>
        <dsp:cNvPr id="0" name=""/>
        <dsp:cNvSpPr/>
      </dsp:nvSpPr>
      <dsp:spPr>
        <a:xfrm>
          <a:off x="2944653" y="632289"/>
          <a:ext cx="2004060" cy="2310932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96453" bIns="0" numCol="1" spcCol="1270" anchor="t" anchorCtr="0">
          <a:noAutofit/>
        </a:bodyPr>
        <a:lstStyle/>
        <a:p>
          <a:pPr marL="0" lvl="0" indent="0" algn="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 dirty="0"/>
        </a:p>
      </dsp:txBody>
      <dsp:txXfrm>
        <a:off x="3042483" y="730119"/>
        <a:ext cx="1808400" cy="21152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642F3-F1FB-4494-936D-21260749A511}">
      <dsp:nvSpPr>
        <dsp:cNvPr id="0" name=""/>
        <dsp:cNvSpPr/>
      </dsp:nvSpPr>
      <dsp:spPr>
        <a:xfrm>
          <a:off x="57443" y="-7324"/>
          <a:ext cx="4778991" cy="1284911"/>
        </a:xfrm>
        <a:prstGeom prst="roundRect">
          <a:avLst>
            <a:gd name="adj" fmla="val 10000"/>
          </a:avLst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i="1" kern="1200" dirty="0">
              <a:latin typeface="Comic Sans MS"/>
              <a:cs typeface="Comic Sans MS"/>
            </a:rPr>
            <a:t>Black </a:t>
          </a:r>
          <a:r>
            <a:rPr lang="it-IT" sz="1600" b="1" i="1" kern="1200" dirty="0" err="1">
              <a:latin typeface="Comic Sans MS"/>
              <a:cs typeface="Comic Sans MS"/>
            </a:rPr>
            <a:t>athletes</a:t>
          </a:r>
          <a:r>
            <a:rPr lang="it-IT" sz="1600" b="1" i="1" kern="1200" dirty="0">
              <a:latin typeface="Comic Sans MS"/>
              <a:cs typeface="Comic Sans MS"/>
            </a:rPr>
            <a:t> (</a:t>
          </a:r>
          <a:r>
            <a:rPr lang="it-IT" sz="1600" b="1" i="1" kern="1200" dirty="0" err="1">
              <a:latin typeface="Comic Sans MS"/>
              <a:cs typeface="Comic Sans MS"/>
            </a:rPr>
            <a:t>rarely</a:t>
          </a:r>
          <a:r>
            <a:rPr lang="it-IT" sz="1600" b="1" i="1" kern="1200" dirty="0">
              <a:latin typeface="Comic Sans MS"/>
              <a:cs typeface="Comic Sans MS"/>
            </a:rPr>
            <a:t>, </a:t>
          </a:r>
          <a:r>
            <a:rPr lang="it-IT" sz="1600" b="1" i="1" kern="1200" dirty="0" err="1">
              <a:latin typeface="Comic Sans MS"/>
              <a:cs typeface="Comic Sans MS"/>
            </a:rPr>
            <a:t>Caucasian</a:t>
          </a:r>
          <a:r>
            <a:rPr lang="it-IT" sz="1600" b="1" i="1" kern="1200" dirty="0">
              <a:latin typeface="Comic Sans MS"/>
              <a:cs typeface="Comic Sans MS"/>
            </a:rPr>
            <a:t>) show a disproportinate prevalence (≈10%) of inverted T-wave in anterior precordial leads V1-V3(V4)</a:t>
          </a:r>
          <a:endParaRPr lang="it-IT" sz="1600" kern="1200" dirty="0">
            <a:latin typeface="Comic Sans MS"/>
            <a:cs typeface="Comic Sans MS"/>
          </a:endParaRPr>
        </a:p>
      </dsp:txBody>
      <dsp:txXfrm>
        <a:off x="95077" y="30310"/>
        <a:ext cx="3517714" cy="1209643"/>
      </dsp:txXfrm>
    </dsp:sp>
    <dsp:sp modelId="{C60D0D34-3CAF-4889-9962-837FCFDBFA09}">
      <dsp:nvSpPr>
        <dsp:cNvPr id="0" name=""/>
        <dsp:cNvSpPr/>
      </dsp:nvSpPr>
      <dsp:spPr>
        <a:xfrm>
          <a:off x="421675" y="1342490"/>
          <a:ext cx="4778991" cy="1162184"/>
        </a:xfrm>
        <a:prstGeom prst="roundRect">
          <a:avLst>
            <a:gd name="adj" fmla="val 10000"/>
          </a:avLst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i="1" kern="1200" dirty="0">
              <a:latin typeface="Comic Sans MS"/>
              <a:cs typeface="Comic Sans MS"/>
            </a:rPr>
            <a:t>… in the absence of structural cardiac abnormalities, and incidence of cardiac events in a short-term period, </a:t>
          </a:r>
        </a:p>
      </dsp:txBody>
      <dsp:txXfrm>
        <a:off x="455714" y="1376529"/>
        <a:ext cx="3533817" cy="1094106"/>
      </dsp:txXfrm>
    </dsp:sp>
    <dsp:sp modelId="{85B6DDCE-F80B-424B-B34D-F7DA9DEBCE42}">
      <dsp:nvSpPr>
        <dsp:cNvPr id="0" name=""/>
        <dsp:cNvSpPr/>
      </dsp:nvSpPr>
      <dsp:spPr>
        <a:xfrm>
          <a:off x="843351" y="2610226"/>
          <a:ext cx="4778991" cy="1338476"/>
        </a:xfrm>
        <a:prstGeom prst="roundRect">
          <a:avLst>
            <a:gd name="adj" fmla="val 10000"/>
          </a:avLst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600" b="1" i="1" kern="1200" dirty="0">
              <a:latin typeface="Comic Sans MS"/>
              <a:cs typeface="Comic Sans MS"/>
            </a:rPr>
            <a:t>suggesting that inverted </a:t>
          </a:r>
          <a:r>
            <a:rPr lang="it-IT" sz="1800" b="1" i="1" kern="1200" dirty="0">
              <a:latin typeface="Comic Sans MS"/>
              <a:cs typeface="Comic Sans MS"/>
            </a:rPr>
            <a:t>T</a:t>
          </a:r>
          <a:r>
            <a:rPr lang="it-IT" sz="1600" b="1" i="1" kern="1200" dirty="0">
              <a:latin typeface="Comic Sans MS"/>
              <a:cs typeface="Comic Sans MS"/>
            </a:rPr>
            <a:t>-wave in anterior precordial leads may represent a race-related ECG pattern …</a:t>
          </a:r>
        </a:p>
      </dsp:txBody>
      <dsp:txXfrm>
        <a:off x="882554" y="2649429"/>
        <a:ext cx="3523489" cy="1260070"/>
      </dsp:txXfrm>
    </dsp:sp>
    <dsp:sp modelId="{BAF50566-0ACE-426D-9608-80C9E10EBF24}">
      <dsp:nvSpPr>
        <dsp:cNvPr id="0" name=""/>
        <dsp:cNvSpPr/>
      </dsp:nvSpPr>
      <dsp:spPr>
        <a:xfrm>
          <a:off x="4023571" y="867931"/>
          <a:ext cx="755419" cy="755419"/>
        </a:xfrm>
        <a:prstGeom prst="downArrow">
          <a:avLst>
            <a:gd name="adj1" fmla="val 55000"/>
            <a:gd name="adj2" fmla="val 45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200" kern="1200">
            <a:latin typeface="Comic Sans MS"/>
            <a:cs typeface="Comic Sans MS"/>
          </a:endParaRPr>
        </a:p>
      </dsp:txBody>
      <dsp:txXfrm>
        <a:off x="4193540" y="867931"/>
        <a:ext cx="415481" cy="568453"/>
      </dsp:txXfrm>
    </dsp:sp>
    <dsp:sp modelId="{313B9E41-605F-4953-9A46-2D4D957A3FB9}">
      <dsp:nvSpPr>
        <dsp:cNvPr id="0" name=""/>
        <dsp:cNvSpPr/>
      </dsp:nvSpPr>
      <dsp:spPr>
        <a:xfrm>
          <a:off x="4445247" y="2216065"/>
          <a:ext cx="755419" cy="755419"/>
        </a:xfrm>
        <a:prstGeom prst="downArrow">
          <a:avLst>
            <a:gd name="adj1" fmla="val 55000"/>
            <a:gd name="adj2" fmla="val 45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200" kern="1200">
            <a:latin typeface="Comic Sans MS"/>
            <a:cs typeface="Comic Sans MS"/>
          </a:endParaRPr>
        </a:p>
      </dsp:txBody>
      <dsp:txXfrm>
        <a:off x="4615216" y="2216065"/>
        <a:ext cx="415481" cy="5684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8A702-3B87-254B-9C67-BE9CAFA7B20F}">
      <dsp:nvSpPr>
        <dsp:cNvPr id="0" name=""/>
        <dsp:cNvSpPr/>
      </dsp:nvSpPr>
      <dsp:spPr>
        <a:xfrm rot="3548361">
          <a:off x="1793235" y="2770183"/>
          <a:ext cx="946511" cy="33046"/>
        </a:xfrm>
        <a:custGeom>
          <a:avLst/>
          <a:gdLst/>
          <a:ahLst/>
          <a:cxnLst/>
          <a:rect l="0" t="0" r="0" b="0"/>
          <a:pathLst>
            <a:path>
              <a:moveTo>
                <a:pt x="0" y="16523"/>
              </a:moveTo>
              <a:lnTo>
                <a:pt x="946511" y="16523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BF828-AC1F-FF4A-BBAE-4EF9BF4C14E7}">
      <dsp:nvSpPr>
        <dsp:cNvPr id="0" name=""/>
        <dsp:cNvSpPr/>
      </dsp:nvSpPr>
      <dsp:spPr>
        <a:xfrm rot="1532480">
          <a:off x="2138102" y="2359817"/>
          <a:ext cx="947976" cy="33046"/>
        </a:xfrm>
        <a:custGeom>
          <a:avLst/>
          <a:gdLst/>
          <a:ahLst/>
          <a:cxnLst/>
          <a:rect l="0" t="0" r="0" b="0"/>
          <a:pathLst>
            <a:path>
              <a:moveTo>
                <a:pt x="0" y="16523"/>
              </a:moveTo>
              <a:lnTo>
                <a:pt x="947976" y="16523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3A51A-2EE7-3D4A-9D52-33F82E938B19}">
      <dsp:nvSpPr>
        <dsp:cNvPr id="0" name=""/>
        <dsp:cNvSpPr/>
      </dsp:nvSpPr>
      <dsp:spPr>
        <a:xfrm>
          <a:off x="2184423" y="1964649"/>
          <a:ext cx="1144054" cy="33046"/>
        </a:xfrm>
        <a:custGeom>
          <a:avLst/>
          <a:gdLst/>
          <a:ahLst/>
          <a:cxnLst/>
          <a:rect l="0" t="0" r="0" b="0"/>
          <a:pathLst>
            <a:path>
              <a:moveTo>
                <a:pt x="0" y="16523"/>
              </a:moveTo>
              <a:lnTo>
                <a:pt x="1144054" y="16523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FEB7A2-CAAE-BF4F-A936-DC630A8F849A}">
      <dsp:nvSpPr>
        <dsp:cNvPr id="0" name=""/>
        <dsp:cNvSpPr/>
      </dsp:nvSpPr>
      <dsp:spPr>
        <a:xfrm rot="20072058">
          <a:off x="2138432" y="1570963"/>
          <a:ext cx="946722" cy="33046"/>
        </a:xfrm>
        <a:custGeom>
          <a:avLst/>
          <a:gdLst/>
          <a:ahLst/>
          <a:cxnLst/>
          <a:rect l="0" t="0" r="0" b="0"/>
          <a:pathLst>
            <a:path>
              <a:moveTo>
                <a:pt x="0" y="16523"/>
              </a:moveTo>
              <a:lnTo>
                <a:pt x="946722" y="16523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9B466E-2C0C-C844-AEA4-77A2173E9905}">
      <dsp:nvSpPr>
        <dsp:cNvPr id="0" name=""/>
        <dsp:cNvSpPr/>
      </dsp:nvSpPr>
      <dsp:spPr>
        <a:xfrm rot="18070524">
          <a:off x="1787639" y="1141278"/>
          <a:ext cx="991338" cy="33046"/>
        </a:xfrm>
        <a:custGeom>
          <a:avLst/>
          <a:gdLst/>
          <a:ahLst/>
          <a:cxnLst/>
          <a:rect l="0" t="0" r="0" b="0"/>
          <a:pathLst>
            <a:path>
              <a:moveTo>
                <a:pt x="0" y="16523"/>
              </a:moveTo>
              <a:lnTo>
                <a:pt x="991338" y="16523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94AD58-8CE4-004F-BEE4-1AE18AD842E4}">
      <dsp:nvSpPr>
        <dsp:cNvPr id="0" name=""/>
        <dsp:cNvSpPr/>
      </dsp:nvSpPr>
      <dsp:spPr>
        <a:xfrm>
          <a:off x="515101" y="994972"/>
          <a:ext cx="2540077" cy="197240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CE023-046A-DE47-B0AB-CD94CD38B57E}">
      <dsp:nvSpPr>
        <dsp:cNvPr id="0" name=""/>
        <dsp:cNvSpPr/>
      </dsp:nvSpPr>
      <dsp:spPr>
        <a:xfrm>
          <a:off x="2017337" y="-109727"/>
          <a:ext cx="1541466" cy="866516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Obesity</a:t>
          </a:r>
          <a:endParaRPr lang="it-IT" sz="18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43079" y="17171"/>
        <a:ext cx="1089982" cy="612720"/>
      </dsp:txXfrm>
    </dsp:sp>
    <dsp:sp modelId="{823B0B9E-FD63-3943-8E4A-19DCC3FAA76E}">
      <dsp:nvSpPr>
        <dsp:cNvPr id="0" name=""/>
        <dsp:cNvSpPr/>
      </dsp:nvSpPr>
      <dsp:spPr>
        <a:xfrm>
          <a:off x="2802390" y="647485"/>
          <a:ext cx="1732958" cy="873156"/>
        </a:xfrm>
        <a:prstGeom prst="ellipse">
          <a:avLst/>
        </a:prstGeom>
        <a:solidFill>
          <a:srgbClr val="0432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Enphysema</a:t>
          </a:r>
          <a:endParaRPr lang="it-IT" sz="18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6176" y="775356"/>
        <a:ext cx="1225386" cy="617414"/>
      </dsp:txXfrm>
    </dsp:sp>
    <dsp:sp modelId="{FD7EA46E-C07B-C54F-95B4-1D6FAD86AB8D}">
      <dsp:nvSpPr>
        <dsp:cNvPr id="0" name=""/>
        <dsp:cNvSpPr/>
      </dsp:nvSpPr>
      <dsp:spPr>
        <a:xfrm>
          <a:off x="3328477" y="1543598"/>
          <a:ext cx="1771577" cy="875148"/>
        </a:xfrm>
        <a:prstGeom prst="ellipse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Amyloidosis</a:t>
          </a:r>
          <a:r>
            <a:rPr lang="it-IT" sz="1800" b="1" i="0" kern="1200" dirty="0">
              <a:latin typeface="Arial Black" panose="020B0604020202020204" pitchFamily="34" charset="0"/>
              <a:cs typeface="Arial Black" panose="020B0604020202020204" pitchFamily="34" charset="0"/>
            </a:rPr>
            <a:t> </a:t>
          </a:r>
        </a:p>
      </dsp:txBody>
      <dsp:txXfrm>
        <a:off x="3587918" y="1671760"/>
        <a:ext cx="1252695" cy="618824"/>
      </dsp:txXfrm>
    </dsp:sp>
    <dsp:sp modelId="{9B46A8AA-57DE-4C41-A715-077E43781ED4}">
      <dsp:nvSpPr>
        <dsp:cNvPr id="0" name=""/>
        <dsp:cNvSpPr/>
      </dsp:nvSpPr>
      <dsp:spPr>
        <a:xfrm>
          <a:off x="2836544" y="2425296"/>
          <a:ext cx="1651874" cy="905970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</a:t>
          </a:r>
        </a:p>
      </dsp:txBody>
      <dsp:txXfrm>
        <a:off x="3078455" y="2557972"/>
        <a:ext cx="1168052" cy="640618"/>
      </dsp:txXfrm>
    </dsp:sp>
    <dsp:sp modelId="{4923E4FC-F55E-A34D-A027-C34B89A8D772}">
      <dsp:nvSpPr>
        <dsp:cNvPr id="0" name=""/>
        <dsp:cNvSpPr/>
      </dsp:nvSpPr>
      <dsp:spPr>
        <a:xfrm>
          <a:off x="1955344" y="3167402"/>
          <a:ext cx="1640655" cy="942823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Pericar</a:t>
          </a:r>
          <a:r>
            <a:rPr lang="it-IT" sz="18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it-IT" sz="18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effusion</a:t>
          </a:r>
          <a:endParaRPr lang="it-IT" sz="18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95612" y="3305475"/>
        <a:ext cx="1160119" cy="666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D4348-B980-4D4A-8D35-E4CFC863FB09}" type="datetimeFigureOut">
              <a:rPr lang="en-US" smtClean="0"/>
              <a:t>10/7/22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FDAD7-0581-9B49-923C-2690DA7DD2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8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egnaposto immagine diapositiva 1">
            <a:extLst>
              <a:ext uri="{FF2B5EF4-FFF2-40B4-BE49-F238E27FC236}">
                <a16:creationId xmlns:a16="http://schemas.microsoft.com/office/drawing/2014/main" id="{4D83250E-CFA2-21C9-4824-32FABC69C6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6" name="Segnaposto note 2">
            <a:extLst>
              <a:ext uri="{FF2B5EF4-FFF2-40B4-BE49-F238E27FC236}">
                <a16:creationId xmlns:a16="http://schemas.microsoft.com/office/drawing/2014/main" id="{4317763F-C19E-31FC-CAB9-A3A48B74C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123907" name="Segnaposto numero diapositiva 3">
            <a:extLst>
              <a:ext uri="{FF2B5EF4-FFF2-40B4-BE49-F238E27FC236}">
                <a16:creationId xmlns:a16="http://schemas.microsoft.com/office/drawing/2014/main" id="{7D6580C6-843C-62DE-5A19-0E22C7D53E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E668741-E90E-3E45-927F-DFA160E59DC0}" type="slidenum">
              <a:rPr lang="en-US" altLang="it-IT" sz="1200">
                <a:latin typeface="Times New Roman" panose="02020603050405020304" pitchFamily="18" charset="0"/>
              </a:rPr>
              <a:pPr eaLnBrk="1" hangingPunct="1"/>
              <a:t>9</a:t>
            </a:fld>
            <a:endParaRPr lang="en-US" altLang="it-IT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4318EA4-AF76-4F5F-8504-779BED4551D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162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282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E565522-4690-411C-8E67-AAD222C4AE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53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9pPr>
          </a:lstStyle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9448BBC-75F2-6B49-A5AA-D2CB950AFA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icrosoft YaHei" charset="0"/>
                <a:cs typeface="Arial Unicode MS" charset="0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icrosoft YaHei" charset="0"/>
              <a:cs typeface="Arial Unicode MS" charset="0"/>
            </a:endParaRPr>
          </a:p>
        </p:txBody>
      </p:sp>
      <p:sp>
        <p:nvSpPr>
          <p:cNvPr id="163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latin typeface="Arial" charset="0"/>
              <a:ea typeface="Microsoft YaHei" charset="0"/>
              <a:cs typeface="Microsoft YaHei" charset="0"/>
            </a:endParaRPr>
          </a:p>
        </p:txBody>
      </p:sp>
      <p:sp>
        <p:nvSpPr>
          <p:cNvPr id="16384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9pPr>
          </a:lstStyle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C1389C4-83EA-A748-87C2-3A0F347513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icrosoft YaHei" charset="0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80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 New Roman" charset="0"/>
            </a:endParaRPr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9pPr>
          </a:lstStyle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874593A-926C-CC45-BEF5-B5AB9BA54D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icrosoft YaHei" charset="0"/>
                <a:cs typeface="Arial Unicode MS" charset="0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icrosoft YaHei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183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>
              <a:latin typeface="Times New Roman" charset="0"/>
            </a:endParaRPr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9pPr>
          </a:lstStyle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378E7E9-5063-B443-8D4B-BCA321459F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icrosoft YaHei" charset="0"/>
                <a:cs typeface="Arial Unicode MS" charset="0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icrosoft YaHei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013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Elevated J points</a:t>
            </a:r>
          </a:p>
          <a:p>
            <a:endParaRPr lang="en-GB" dirty="0"/>
          </a:p>
          <a:p>
            <a:r>
              <a:rPr lang="en-GB" dirty="0"/>
              <a:t>Elevated by &gt; -0.2mV as described by </a:t>
            </a:r>
            <a:r>
              <a:rPr lang="en-GB" dirty="0" err="1"/>
              <a:t>Hassieuguerre</a:t>
            </a:r>
            <a:r>
              <a:rPr lang="en-GB" dirty="0"/>
              <a:t> in survivors of SCD from idiopathic VF</a:t>
            </a:r>
          </a:p>
          <a:p>
            <a:endParaRPr lang="en-GB" dirty="0"/>
          </a:p>
          <a:p>
            <a:r>
              <a:rPr lang="en-GB" dirty="0"/>
              <a:t>Brugada syndrome</a:t>
            </a:r>
          </a:p>
          <a:p>
            <a:endParaRPr lang="en-GB" dirty="0"/>
          </a:p>
          <a:p>
            <a:r>
              <a:rPr lang="en-GB" dirty="0"/>
              <a:t>Anterior myocardial infarction</a:t>
            </a:r>
          </a:p>
          <a:p>
            <a:endParaRPr lang="en-GB" dirty="0"/>
          </a:p>
          <a:p>
            <a:r>
              <a:rPr lang="en-GB" dirty="0"/>
              <a:t>Cardiomyopathy (ARVC)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59150-43C6-4714-B6F1-EB829F9C15C3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269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DE7F7CD9-F33E-4796-A005-C4E158512310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pPr eaLnBrk="1" hangingPunct="1"/>
              <a:t>37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47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746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D470E7E-1F63-4328-839B-84B1B1E4B376}" type="slidenum">
              <a:rPr lang="en-US" sz="1200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37</a:t>
            </a:fld>
            <a:endParaRPr lang="en-US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833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1AC1E-BB30-4CD6-A8EB-4D6EA8B33A5B}" type="slidenum">
              <a:rPr lang="it-IT" smtClean="0">
                <a:solidFill>
                  <a:prstClr val="black"/>
                </a:solidFill>
              </a:rPr>
              <a:pPr/>
              <a:t>40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17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Fare </a:t>
            </a:r>
            <a:r>
              <a:rPr lang="en-GB" dirty="0" err="1"/>
              <a:t>riferimento</a:t>
            </a:r>
            <a:r>
              <a:rPr lang="en-GB" dirty="0"/>
              <a:t> al </a:t>
            </a:r>
            <a:r>
              <a:rPr lang="en-GB" dirty="0" err="1"/>
              <a:t>lavoro</a:t>
            </a:r>
            <a:r>
              <a:rPr lang="en-GB" dirty="0"/>
              <a:t> </a:t>
            </a:r>
            <a:r>
              <a:rPr lang="en-GB" dirty="0" err="1"/>
              <a:t>iniziale</a:t>
            </a:r>
            <a:r>
              <a:rPr lang="en-GB" dirty="0"/>
              <a:t> di </a:t>
            </a:r>
            <a:r>
              <a:rPr lang="en-GB" dirty="0" err="1"/>
              <a:t>D’Ascenzi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21B15-A259-46D6-B874-ECE3B56EF4E9}" type="slidenum">
              <a:rPr lang="it-IT" smtClean="0"/>
              <a:pPr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206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BEV </a:t>
            </a:r>
            <a:r>
              <a:rPr lang="en-GB" dirty="0" err="1"/>
              <a:t>indotti</a:t>
            </a:r>
            <a:r>
              <a:rPr lang="en-GB" dirty="0"/>
              <a:t> </a:t>
            </a:r>
            <a:r>
              <a:rPr lang="en-GB" dirty="0" err="1"/>
              <a:t>dall’esercizio</a:t>
            </a:r>
            <a:r>
              <a:rPr lang="en-GB" dirty="0"/>
              <a:t> </a:t>
            </a:r>
            <a:r>
              <a:rPr lang="en-GB" dirty="0" err="1"/>
              <a:t>sonon</a:t>
            </a:r>
            <a:r>
              <a:rPr lang="en-GB" dirty="0"/>
              <a:t> </a:t>
            </a:r>
            <a:r>
              <a:rPr lang="en-GB" dirty="0" err="1"/>
              <a:t>usualmente</a:t>
            </a:r>
            <a:r>
              <a:rPr lang="en-GB" dirty="0"/>
              <a:t> </a:t>
            </a:r>
            <a:r>
              <a:rPr lang="en-GB" dirty="0" err="1"/>
              <a:t>associati</a:t>
            </a:r>
            <a:r>
              <a:rPr lang="en-GB" dirty="0"/>
              <a:t> ad un </a:t>
            </a:r>
            <a:r>
              <a:rPr lang="en-GB" dirty="0" err="1"/>
              <a:t>substrato</a:t>
            </a:r>
            <a:r>
              <a:rPr lang="en-GB" dirty="0"/>
              <a:t> </a:t>
            </a:r>
            <a:r>
              <a:rPr lang="en-GB" dirty="0" err="1"/>
              <a:t>patologico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1B15-A259-46D6-B874-ECE3B56EF4E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698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atleti IMSS 2005-2010: 4,962 di cui:</a:t>
            </a: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ECG monitoring: 3,949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24h ECG monitoring: 1,013</a:t>
            </a: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 1013: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 generale </a:t>
            </a:r>
            <a:r>
              <a:rPr lang="it-IT" dirty="0"/>
              <a:t>di età compresa tra 15 e 50 anni senza PVCs (&lt;50 PVCs):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esclusi (&lt;15 e &gt;50 anni/paralimpici):</a:t>
            </a:r>
            <a:r>
              <a:rPr lang="it-IT" dirty="0"/>
              <a:t>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 studio:</a:t>
            </a:r>
            <a:r>
              <a:rPr lang="it-IT" dirty="0"/>
              <a:t>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205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1CCA2-14CE-4247-9668-9235BA5EA4DA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545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egnaposto immagine diapositiva 1">
            <a:extLst>
              <a:ext uri="{FF2B5EF4-FFF2-40B4-BE49-F238E27FC236}">
                <a16:creationId xmlns:a16="http://schemas.microsoft.com/office/drawing/2014/main" id="{F7C3F4D8-7B12-E7A8-3BFF-65C7D99165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Segnaposto note 2">
            <a:extLst>
              <a:ext uri="{FF2B5EF4-FFF2-40B4-BE49-F238E27FC236}">
                <a16:creationId xmlns:a16="http://schemas.microsoft.com/office/drawing/2014/main" id="{15164F72-4792-539F-0E64-E36F6B31C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86020" name="Segnaposto numero diapositiva 3">
            <a:extLst>
              <a:ext uri="{FF2B5EF4-FFF2-40B4-BE49-F238E27FC236}">
                <a16:creationId xmlns:a16="http://schemas.microsoft.com/office/drawing/2014/main" id="{8298A287-3216-7170-584A-5F09627E8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A7AF879-B859-D745-B6C1-CE63D186947B}" type="slidenum">
              <a:rPr lang="it-IT" altLang="it-IT">
                <a:latin typeface="Arial" panose="020B0604020202020204" pitchFamily="34" charset="0"/>
              </a:rPr>
              <a:pPr eaLnBrk="1" hangingPunct="1"/>
              <a:t>10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/>
              <a:t> </a:t>
            </a:r>
          </a:p>
        </p:txBody>
      </p:sp>
      <p:sp>
        <p:nvSpPr>
          <p:cNvPr id="3686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4011E4-AE56-4E4F-8E2E-EB4324909C40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783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3891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1272F7-C1D4-43B7-B2D5-4F96BC06E864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037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4301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0E1446-ABFF-4792-B030-61EC383EC98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970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097E69E6-0A61-AFEB-11A2-7C685EE3E8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AB14642-B911-3749-85C6-7ABE3C6ACC1A}" type="slidenum">
              <a:rPr lang="en-US" altLang="it-IT">
                <a:latin typeface="Arial" panose="020B0604020202020204" pitchFamily="34" charset="0"/>
              </a:rPr>
              <a:pPr eaLnBrk="1" hangingPunct="1"/>
              <a:t>11</a:t>
            </a:fld>
            <a:endParaRPr lang="en-US" altLang="it-IT">
              <a:latin typeface="Arial" panose="020B0604020202020204" pitchFamily="34" charset="0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643A862B-7626-0CBF-8795-3B63B11EDF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E76A9437-8651-5B52-5756-8078B27FCE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immagine diapositiva 1">
            <a:extLst>
              <a:ext uri="{FF2B5EF4-FFF2-40B4-BE49-F238E27FC236}">
                <a16:creationId xmlns:a16="http://schemas.microsoft.com/office/drawing/2014/main" id="{07362515-AB6B-3788-9C83-97264C480A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Segnaposto note 2">
            <a:extLst>
              <a:ext uri="{FF2B5EF4-FFF2-40B4-BE49-F238E27FC236}">
                <a16:creationId xmlns:a16="http://schemas.microsoft.com/office/drawing/2014/main" id="{21F3B33C-DAE9-C02E-8734-7A75A31BF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89092" name="Segnaposto numero diapositiva 3">
            <a:extLst>
              <a:ext uri="{FF2B5EF4-FFF2-40B4-BE49-F238E27FC236}">
                <a16:creationId xmlns:a16="http://schemas.microsoft.com/office/drawing/2014/main" id="{983D7636-F06B-CCA0-4C30-7894CE1B07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0B41401-A877-2D4D-9126-E0CC13A4DB33}" type="slidenum">
              <a:rPr lang="en-US" altLang="it-IT">
                <a:latin typeface="Arial" panose="020B0604020202020204" pitchFamily="34" charset="0"/>
              </a:rPr>
              <a:pPr eaLnBrk="1" hangingPunct="1"/>
              <a:t>12</a:t>
            </a:fld>
            <a:endParaRPr lang="en-US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2200B4C0-4B05-40A4-BC51-2D38187EFBF8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pPr eaLnBrk="1" hangingPunct="1"/>
              <a:t>19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865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F597A3A9-7643-4EC8-89B0-0AF837880AAC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pPr eaLnBrk="1" hangingPunct="1"/>
              <a:t>20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49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950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0075C76-094D-4A3D-816D-318F2B7BD578}" type="slidenum">
              <a:rPr lang="en-US" sz="1200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20</a:t>
            </a:fld>
            <a:endParaRPr lang="en-US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430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08E3557C-5F8E-49C8-A628-0952057FF1C3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pPr eaLnBrk="1" hangingPunct="1"/>
              <a:t>21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60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0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077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17087A6-6A56-417A-B615-F03335CAD11F}" type="slidenum">
              <a:rPr lang="en-US" sz="1200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21</a:t>
            </a:fld>
            <a:endParaRPr lang="en-US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22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1857DD75-B255-4343-A9B0-B1A5238D6947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pPr eaLnBrk="1" hangingPunct="1"/>
              <a:t>22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61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1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79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878B1A6-E588-4F93-950F-56A6ACA93CF5}" type="slidenum">
              <a:rPr lang="en-US" sz="1200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22</a:t>
            </a:fld>
            <a:endParaRPr lang="en-US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98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75908077-985C-4C1D-A397-D8F2EDEEE00D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pPr eaLnBrk="1" hangingPunct="1"/>
              <a:t>24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42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23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234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DA1BEE9-142D-4BC3-B963-7EEB9ED47457}" type="slidenum">
              <a:rPr lang="en-US" sz="1200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24</a:t>
            </a:fld>
            <a:endParaRPr lang="en-US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7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61"/>
            <a:ext cx="7772400" cy="1225021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507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49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28872"/>
            <a:ext cx="2057400" cy="4876271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28872"/>
            <a:ext cx="6019800" cy="487627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9562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C2774E4-5C64-4C62-984F-3967F8EB8213}"/>
              </a:ext>
            </a:extLst>
          </p:cNvPr>
          <p:cNvCxnSpPr>
            <a:cxnSpLocks/>
          </p:cNvCxnSpPr>
          <p:nvPr userDrawn="1"/>
        </p:nvCxnSpPr>
        <p:spPr>
          <a:xfrm>
            <a:off x="0" y="1017296"/>
            <a:ext cx="9144000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241F9B-0D2C-427A-A3BB-2BECB174CFED}"/>
              </a:ext>
            </a:extLst>
          </p:cNvPr>
          <p:cNvCxnSpPr>
            <a:cxnSpLocks/>
          </p:cNvCxnSpPr>
          <p:nvPr userDrawn="1"/>
        </p:nvCxnSpPr>
        <p:spPr>
          <a:xfrm>
            <a:off x="1" y="4617696"/>
            <a:ext cx="702027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0363E9-1308-4C0E-BDA5-CF390AD35CAC}"/>
              </a:ext>
            </a:extLst>
          </p:cNvPr>
          <p:cNvCxnSpPr>
            <a:cxnSpLocks/>
          </p:cNvCxnSpPr>
          <p:nvPr userDrawn="1"/>
        </p:nvCxnSpPr>
        <p:spPr>
          <a:xfrm>
            <a:off x="971600" y="0"/>
            <a:ext cx="0" cy="571500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3F0FED1-B8F9-445B-959A-F64BB176898C}"/>
              </a:ext>
            </a:extLst>
          </p:cNvPr>
          <p:cNvSpPr/>
          <p:nvPr userDrawn="1"/>
        </p:nvSpPr>
        <p:spPr>
          <a:xfrm>
            <a:off x="899592" y="937287"/>
            <a:ext cx="144016" cy="160018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28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7C9BB3-3FAB-4AF6-A672-13B009C327B3}"/>
              </a:ext>
            </a:extLst>
          </p:cNvPr>
          <p:cNvSpPr/>
          <p:nvPr userDrawn="1"/>
        </p:nvSpPr>
        <p:spPr>
          <a:xfrm>
            <a:off x="899592" y="3977624"/>
            <a:ext cx="144016" cy="160018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28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53AD7C-105B-44C2-B8FA-6295064382B1}"/>
              </a:ext>
            </a:extLst>
          </p:cNvPr>
          <p:cNvSpPr/>
          <p:nvPr userDrawn="1"/>
        </p:nvSpPr>
        <p:spPr>
          <a:xfrm>
            <a:off x="899592" y="4537687"/>
            <a:ext cx="144016" cy="160018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28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770CC4A-0144-496C-B843-8E6984A9BF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46" y="4377669"/>
            <a:ext cx="1478536" cy="738938"/>
          </a:xfrm>
          <a:prstGeom prst="rect">
            <a:avLst/>
          </a:prstGeom>
        </p:spPr>
      </p:pic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9228" y="2857504"/>
            <a:ext cx="2930724" cy="9613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  <a:lvl2pPr marL="266678" indent="0">
              <a:buNone/>
              <a:defRPr/>
            </a:lvl2pPr>
            <a:lvl3pPr marL="531770" indent="0">
              <a:buNone/>
              <a:defRPr/>
            </a:lvl3pPr>
            <a:lvl4pPr marL="809560" indent="0">
              <a:buNone/>
              <a:defRPr/>
            </a:lvl4pPr>
            <a:lvl5pPr marL="1076239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C72245EA-CCDD-44D2-815D-356CD05756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9228" y="1337335"/>
            <a:ext cx="4010844" cy="14401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800">
                <a:solidFill>
                  <a:srgbClr val="AE1022"/>
                </a:solidFill>
                <a:latin typeface="+mj-lt"/>
              </a:defRPr>
            </a:lvl1pPr>
            <a:lvl2pPr marL="266678" indent="0">
              <a:buNone/>
              <a:defRPr/>
            </a:lvl2pPr>
            <a:lvl3pPr marL="531770" indent="0">
              <a:buNone/>
              <a:defRPr/>
            </a:lvl3pPr>
            <a:lvl4pPr marL="809560" indent="0">
              <a:buNone/>
              <a:defRPr/>
            </a:lvl4pPr>
            <a:lvl5pPr marL="1076239" indent="0">
              <a:buNone/>
              <a:defRPr/>
            </a:lvl5pPr>
          </a:lstStyle>
          <a:p>
            <a:pPr lvl="0"/>
            <a:r>
              <a:rPr lang="fr-FR" dirty="0"/>
              <a:t>Document Title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9227" y="3897616"/>
            <a:ext cx="2930724" cy="3200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rgbClr val="AE1022"/>
                </a:solidFill>
                <a:latin typeface="+mj-lt"/>
              </a:defRPr>
            </a:lvl1pPr>
            <a:lvl2pPr marL="266678" indent="0">
              <a:buNone/>
              <a:defRPr/>
            </a:lvl2pPr>
            <a:lvl3pPr marL="531770" indent="0">
              <a:buNone/>
              <a:defRPr/>
            </a:lvl3pPr>
            <a:lvl4pPr marL="809560" indent="0">
              <a:buNone/>
              <a:defRPr/>
            </a:lvl4pPr>
            <a:lvl5pPr marL="1076239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pic>
        <p:nvPicPr>
          <p:cNvPr id="12" name="Picture 11" descr="ACCA Word Mark RGB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643707" y="698900"/>
            <a:ext cx="2286185" cy="7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2976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68"/>
            <a:ext cx="7772400" cy="1225021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5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0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41" y="1279261"/>
            <a:ext cx="4041775" cy="533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41" y="1812396"/>
            <a:ext cx="4041775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5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663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13" y="227541"/>
            <a:ext cx="3008313" cy="96837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27553"/>
            <a:ext cx="5111750" cy="487759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13" y="1195920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42848" indent="0">
              <a:buNone/>
              <a:defRPr sz="900"/>
            </a:lvl2pPr>
            <a:lvl3pPr marL="685698" indent="0">
              <a:buNone/>
              <a:defRPr sz="800"/>
            </a:lvl3pPr>
            <a:lvl4pPr marL="1028547" indent="0">
              <a:buNone/>
              <a:defRPr sz="700"/>
            </a:lvl4pPr>
            <a:lvl5pPr marL="1371396" indent="0">
              <a:buNone/>
              <a:defRPr sz="700"/>
            </a:lvl5pPr>
            <a:lvl6pPr marL="1714247" indent="0">
              <a:buNone/>
              <a:defRPr sz="700"/>
            </a:lvl6pPr>
            <a:lvl7pPr marL="2057093" indent="0">
              <a:buNone/>
              <a:defRPr sz="700"/>
            </a:lvl7pPr>
            <a:lvl8pPr marL="2399940" indent="0">
              <a:buNone/>
              <a:defRPr sz="700"/>
            </a:lvl8pPr>
            <a:lvl9pPr marL="2742788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472794"/>
            <a:ext cx="5486400" cy="670719"/>
          </a:xfrm>
        </p:spPr>
        <p:txBody>
          <a:bodyPr/>
          <a:lstStyle>
            <a:lvl1pPr marL="0" indent="0">
              <a:buNone/>
              <a:defRPr sz="1100"/>
            </a:lvl1pPr>
            <a:lvl2pPr marL="342848" indent="0">
              <a:buNone/>
              <a:defRPr sz="900"/>
            </a:lvl2pPr>
            <a:lvl3pPr marL="685698" indent="0">
              <a:buNone/>
              <a:defRPr sz="800"/>
            </a:lvl3pPr>
            <a:lvl4pPr marL="1028547" indent="0">
              <a:buNone/>
              <a:defRPr sz="700"/>
            </a:lvl4pPr>
            <a:lvl5pPr marL="1371396" indent="0">
              <a:buNone/>
              <a:defRPr sz="700"/>
            </a:lvl5pPr>
            <a:lvl6pPr marL="1714247" indent="0">
              <a:buNone/>
              <a:defRPr sz="700"/>
            </a:lvl6pPr>
            <a:lvl7pPr marL="2057093" indent="0">
              <a:buNone/>
              <a:defRPr sz="700"/>
            </a:lvl7pPr>
            <a:lvl8pPr marL="2399940" indent="0">
              <a:buNone/>
              <a:defRPr sz="700"/>
            </a:lvl8pPr>
            <a:lvl9pPr marL="2742788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9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28870"/>
            <a:ext cx="2057400" cy="4876271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28870"/>
            <a:ext cx="6019800" cy="487627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2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31511"/>
            <a:ext cx="8229600" cy="9525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457200" y="1333501"/>
            <a:ext cx="8229600" cy="3775604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1AF2BA8E-B77F-A2C4-3308-0361780206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AC89448F-583D-5AE1-A677-82A653C130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6E5716F1-23B0-0528-C83A-F3E5F975D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7EA3B-D01E-0A46-947C-23DF44830EA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6020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géné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51FB21A-0E6D-4C3A-92F2-1A4C404F79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20" y="377225"/>
            <a:ext cx="3527301" cy="8000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600" b="0">
                <a:solidFill>
                  <a:schemeClr val="tx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861B12CF-C574-4831-92D6-4B1240FED72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3850" y="1337028"/>
            <a:ext cx="7776542" cy="34413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266700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531812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809625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076325" indent="0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ajouter le type de contenu souhaité</a:t>
            </a:r>
          </a:p>
        </p:txBody>
      </p:sp>
    </p:spTree>
    <p:extLst>
      <p:ext uri="{BB962C8B-B14F-4D97-AF65-F5344CB8AC3E}">
        <p14:creationId xmlns:p14="http://schemas.microsoft.com/office/powerpoint/2010/main" val="122933280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117307"/>
            <a:ext cx="8424738" cy="36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899592" y="4777713"/>
            <a:ext cx="6912768" cy="317500"/>
          </a:xfrm>
        </p:spPr>
        <p:txBody>
          <a:bodyPr anchor="ctr"/>
          <a:lstStyle>
            <a:lvl1pPr marL="0" indent="0" algn="ctr">
              <a:buNone/>
              <a:defRPr sz="1167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6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21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6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333505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333505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838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4" indent="0">
              <a:buNone/>
              <a:defRPr sz="1800" b="1"/>
            </a:lvl3pPr>
            <a:lvl4pPr marL="1371456" indent="0">
              <a:buNone/>
              <a:defRPr sz="1600" b="1"/>
            </a:lvl4pPr>
            <a:lvl5pPr marL="1828608" indent="0">
              <a:buNone/>
              <a:defRPr sz="1600" b="1"/>
            </a:lvl5pPr>
            <a:lvl6pPr marL="2285760" indent="0">
              <a:buNone/>
              <a:defRPr sz="1600" b="1"/>
            </a:lvl6pPr>
            <a:lvl7pPr marL="2742911" indent="0">
              <a:buNone/>
              <a:defRPr sz="1600" b="1"/>
            </a:lvl7pPr>
            <a:lvl8pPr marL="3200064" indent="0">
              <a:buNone/>
              <a:defRPr sz="1600" b="1"/>
            </a:lvl8pPr>
            <a:lvl9pPr marL="3657216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4" indent="0">
              <a:buNone/>
              <a:defRPr sz="1800" b="1"/>
            </a:lvl3pPr>
            <a:lvl4pPr marL="1371456" indent="0">
              <a:buNone/>
              <a:defRPr sz="1600" b="1"/>
            </a:lvl4pPr>
            <a:lvl5pPr marL="1828608" indent="0">
              <a:buNone/>
              <a:defRPr sz="1600" b="1"/>
            </a:lvl5pPr>
            <a:lvl6pPr marL="2285760" indent="0">
              <a:buNone/>
              <a:defRPr sz="1600" b="1"/>
            </a:lvl6pPr>
            <a:lvl7pPr marL="2742911" indent="0">
              <a:buNone/>
              <a:defRPr sz="1600" b="1"/>
            </a:lvl7pPr>
            <a:lvl8pPr marL="3200064" indent="0">
              <a:buNone/>
              <a:defRPr sz="1600" b="1"/>
            </a:lvl8pPr>
            <a:lvl9pPr marL="3657216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83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377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390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7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4" indent="0">
              <a:buNone/>
              <a:defRPr sz="1000"/>
            </a:lvl3pPr>
            <a:lvl4pPr marL="1371456" indent="0">
              <a:buNone/>
              <a:defRPr sz="900"/>
            </a:lvl4pPr>
            <a:lvl5pPr marL="1828608" indent="0">
              <a:buNone/>
              <a:defRPr sz="900"/>
            </a:lvl5pPr>
            <a:lvl6pPr marL="2285760" indent="0">
              <a:buNone/>
              <a:defRPr sz="900"/>
            </a:lvl6pPr>
            <a:lvl7pPr marL="2742911" indent="0">
              <a:buNone/>
              <a:defRPr sz="900"/>
            </a:lvl7pPr>
            <a:lvl8pPr marL="3200064" indent="0">
              <a:buNone/>
              <a:defRPr sz="900"/>
            </a:lvl8pPr>
            <a:lvl9pPr marL="3657216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50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4" indent="0">
              <a:buNone/>
              <a:defRPr sz="2400"/>
            </a:lvl3pPr>
            <a:lvl4pPr marL="1371456" indent="0">
              <a:buNone/>
              <a:defRPr sz="2000"/>
            </a:lvl4pPr>
            <a:lvl5pPr marL="1828608" indent="0">
              <a:buNone/>
              <a:defRPr sz="2000"/>
            </a:lvl5pPr>
            <a:lvl6pPr marL="2285760" indent="0">
              <a:buNone/>
              <a:defRPr sz="2000"/>
            </a:lvl6pPr>
            <a:lvl7pPr marL="2742911" indent="0">
              <a:buNone/>
              <a:defRPr sz="2000"/>
            </a:lvl7pPr>
            <a:lvl8pPr marL="3200064" indent="0">
              <a:buNone/>
              <a:defRPr sz="2000"/>
            </a:lvl8pPr>
            <a:lvl9pPr marL="3657216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472785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4" indent="0">
              <a:buNone/>
              <a:defRPr sz="1000"/>
            </a:lvl3pPr>
            <a:lvl4pPr marL="1371456" indent="0">
              <a:buNone/>
              <a:defRPr sz="900"/>
            </a:lvl4pPr>
            <a:lvl5pPr marL="1828608" indent="0">
              <a:buNone/>
              <a:defRPr sz="900"/>
            </a:lvl5pPr>
            <a:lvl6pPr marL="2285760" indent="0">
              <a:buNone/>
              <a:defRPr sz="900"/>
            </a:lvl6pPr>
            <a:lvl7pPr marL="2742911" indent="0">
              <a:buNone/>
              <a:defRPr sz="900"/>
            </a:lvl7pPr>
            <a:lvl8pPr marL="3200064" indent="0">
              <a:buNone/>
              <a:defRPr sz="900"/>
            </a:lvl8pPr>
            <a:lvl9pPr marL="3657216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710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5296965"/>
            <a:ext cx="2133600" cy="30427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8"/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28"/>
              <a:t>07-10-2022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5296965"/>
            <a:ext cx="2895600" cy="30427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8"/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65"/>
            <a:ext cx="2133600" cy="30427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8"/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28"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21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30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3" indent="-342863" algn="l" defTabSz="9143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2" indent="-285722" algn="l" defTabSz="91430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9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2" indent="-228576" algn="l" defTabSz="91430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4" indent="-228576" algn="l" defTabSz="91430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5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8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0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2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4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6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8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0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1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4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6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07-10-2022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2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8569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38" indent="-257138" algn="l" defTabSz="68569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29" indent="-214283" algn="l" defTabSz="68569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video" Target="../media/media2.mp4"/><Relationship Id="rId13" Type="http://schemas.openxmlformats.org/officeDocument/2006/relationships/image" Target="../media/image42.png"/><Relationship Id="rId3" Type="http://schemas.microsoft.com/office/2007/relationships/media" Target="file:///C:\Users\Antonio\Dropbox\Documenti\DIA\ECG%20in%20ATHLETES\ECG%20in%20athletes%20%202013\ESC%202013\Matrigiani%20LA.m1v" TargetMode="External"/><Relationship Id="rId7" Type="http://schemas.microsoft.com/office/2007/relationships/media" Target="../media/media2.mp4"/><Relationship Id="rId12" Type="http://schemas.openxmlformats.org/officeDocument/2006/relationships/image" Target="../media/image41.jpeg"/><Relationship Id="rId2" Type="http://schemas.openxmlformats.org/officeDocument/2006/relationships/video" Target="file:///C:\Users\Antonio\Dropbox\Documenti\DIA\ECG%20in%20ATHLETES\ECG%20in%20athletes%20%202013\ESC%202013\Matrigiani%20DOPM.m1v" TargetMode="External"/><Relationship Id="rId1" Type="http://schemas.microsoft.com/office/2007/relationships/media" Target="file:///C:\Users\Antonio\Dropbox\Documenti\DIA\ECG%20in%20ATHLETES\ECG%20in%20athletes%20%202013\ESC%202013\Matrigiani%20DOPM.m1v" TargetMode="External"/><Relationship Id="rId6" Type="http://schemas.openxmlformats.org/officeDocument/2006/relationships/video" Target="../media/media1.mp4"/><Relationship Id="rId11" Type="http://schemas.openxmlformats.org/officeDocument/2006/relationships/image" Target="../media/image40.jpeg"/><Relationship Id="rId5" Type="http://schemas.microsoft.com/office/2007/relationships/media" Target="../media/media1.mp4"/><Relationship Id="rId10" Type="http://schemas.openxmlformats.org/officeDocument/2006/relationships/notesSlide" Target="../notesSlides/notesSlide8.xml"/><Relationship Id="rId4" Type="http://schemas.openxmlformats.org/officeDocument/2006/relationships/video" Target="file:///C:\Users\Antonio\Dropbox\Documenti\DIA\ECG%20in%20ATHLETES\ECG%20in%20athletes%20%202013\ESC%202013\Matrigiani%20LA.m1v" TargetMode="Externa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64.jpeg"/><Relationship Id="rId7" Type="http://schemas.openxmlformats.org/officeDocument/2006/relationships/image" Target="../media/image68.emf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emf"/><Relationship Id="rId11" Type="http://schemas.openxmlformats.org/officeDocument/2006/relationships/diagramColors" Target="../diagrams/colors2.xml"/><Relationship Id="rId5" Type="http://schemas.openxmlformats.org/officeDocument/2006/relationships/image" Target="../media/image66.jpe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65.jpeg"/><Relationship Id="rId9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f"/><Relationship Id="rId3" Type="http://schemas.openxmlformats.org/officeDocument/2006/relationships/image" Target="../media/image77.png"/><Relationship Id="rId7" Type="http://schemas.openxmlformats.org/officeDocument/2006/relationships/image" Target="../media/image80.jpe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9.tiff"/><Relationship Id="rId5" Type="http://schemas.openxmlformats.org/officeDocument/2006/relationships/image" Target="../media/image78.tiff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9.png"/><Relationship Id="rId5" Type="http://schemas.microsoft.com/office/2007/relationships/hdphoto" Target="../media/hdphoto4.wdp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1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6.tif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7" Type="http://schemas.microsoft.com/office/2007/relationships/hdphoto" Target="../media/hdphoto6.wdp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image" Target="../media/image125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jpe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7.jpe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79E17E42-D16D-DE00-EBCE-7E2D32B1DC3B}"/>
              </a:ext>
            </a:extLst>
          </p:cNvPr>
          <p:cNvSpPr/>
          <p:nvPr/>
        </p:nvSpPr>
        <p:spPr>
          <a:xfrm>
            <a:off x="3955312" y="808225"/>
            <a:ext cx="4784651" cy="2296482"/>
          </a:xfrm>
          <a:prstGeom prst="roundRect">
            <a:avLst/>
          </a:prstGeom>
          <a:solidFill>
            <a:srgbClr val="1C612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Elettrocardiografia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oggi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lungo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percorso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ctr"/>
            <a:r>
              <a:rPr lang="en-US" sz="2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dalla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idoneità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alla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patologia</a:t>
            </a:r>
            <a:endParaRPr lang="en-US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3B95AE0-322E-1196-59BD-7CF82A6AC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37" y="291141"/>
            <a:ext cx="3365461" cy="513271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0DD4F24-C0AD-EC60-319B-B56A6B442440}"/>
              </a:ext>
            </a:extLst>
          </p:cNvPr>
          <p:cNvSpPr txBox="1"/>
          <p:nvPr/>
        </p:nvSpPr>
        <p:spPr>
          <a:xfrm>
            <a:off x="4763387" y="3413051"/>
            <a:ext cx="3551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Antonio </a:t>
            </a:r>
            <a:r>
              <a:rPr lang="en-US" sz="2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Pelliccia</a:t>
            </a:r>
            <a:endParaRPr lang="en-US" sz="2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Istituto</a:t>
            </a:r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Medicina</a:t>
            </a:r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dello</a:t>
            </a:r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Sport Roma.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22FEF2-E128-FBBF-3CE4-5ED09A3A9682}"/>
              </a:ext>
            </a:extLst>
          </p:cNvPr>
          <p:cNvSpPr txBox="1"/>
          <p:nvPr/>
        </p:nvSpPr>
        <p:spPr>
          <a:xfrm>
            <a:off x="4572000" y="4906775"/>
            <a:ext cx="3795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relationship to disclose </a:t>
            </a:r>
          </a:p>
        </p:txBody>
      </p:sp>
    </p:spTree>
    <p:extLst>
      <p:ext uri="{BB962C8B-B14F-4D97-AF65-F5344CB8AC3E}">
        <p14:creationId xmlns:p14="http://schemas.microsoft.com/office/powerpoint/2010/main" val="640756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>
            <a:extLst>
              <a:ext uri="{FF2B5EF4-FFF2-40B4-BE49-F238E27FC236}">
                <a16:creationId xmlns:a16="http://schemas.microsoft.com/office/drawing/2014/main" id="{316752D8-1BB3-287F-FDAA-356ED443B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528" y="105320"/>
            <a:ext cx="7757022" cy="39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it-IT" altLang="it-IT" sz="2000" b="1" dirty="0" err="1">
                <a:solidFill>
                  <a:schemeClr val="bg1"/>
                </a:solidFill>
              </a:rPr>
              <a:t>Abnormal</a:t>
            </a:r>
            <a:r>
              <a:rPr lang="it-IT" altLang="it-IT" sz="2000" b="1" dirty="0">
                <a:solidFill>
                  <a:schemeClr val="bg1"/>
                </a:solidFill>
              </a:rPr>
              <a:t> ECG patterns in </a:t>
            </a:r>
            <a:r>
              <a:rPr lang="it-IT" altLang="it-IT" sz="2000" b="1" dirty="0" err="1">
                <a:solidFill>
                  <a:schemeClr val="bg1"/>
                </a:solidFill>
              </a:rPr>
              <a:t>trained</a:t>
            </a:r>
            <a:r>
              <a:rPr lang="it-IT" altLang="it-IT" sz="2000" b="1" dirty="0">
                <a:solidFill>
                  <a:schemeClr val="bg1"/>
                </a:solidFill>
              </a:rPr>
              <a:t> </a:t>
            </a:r>
            <a:r>
              <a:rPr lang="it-IT" altLang="it-IT" sz="2000" b="1" dirty="0" err="1">
                <a:solidFill>
                  <a:schemeClr val="bg1"/>
                </a:solidFill>
              </a:rPr>
              <a:t>athletes</a:t>
            </a:r>
            <a:r>
              <a:rPr lang="it-IT" altLang="it-IT" sz="20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36A164D7-5CD8-6AC3-6E07-9B891E28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1" y="882508"/>
            <a:ext cx="7564998" cy="472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8841C78B-08CF-50F8-0654-1162D491F8B2}"/>
              </a:ext>
            </a:extLst>
          </p:cNvPr>
          <p:cNvSpPr/>
          <p:nvPr/>
        </p:nvSpPr>
        <p:spPr>
          <a:xfrm>
            <a:off x="704757" y="2041453"/>
            <a:ext cx="1474923" cy="478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6D425019-046C-0DA9-8C26-45DD5832DC9B}"/>
              </a:ext>
            </a:extLst>
          </p:cNvPr>
          <p:cNvSpPr/>
          <p:nvPr/>
        </p:nvSpPr>
        <p:spPr>
          <a:xfrm>
            <a:off x="687030" y="2417136"/>
            <a:ext cx="1474923" cy="478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9D2D3FB5-46B4-D612-8DA6-22B89F3E2B31}"/>
              </a:ext>
            </a:extLst>
          </p:cNvPr>
          <p:cNvSpPr/>
          <p:nvPr/>
        </p:nvSpPr>
        <p:spPr>
          <a:xfrm>
            <a:off x="718928" y="2821170"/>
            <a:ext cx="1474923" cy="478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5A4C88A-4C7F-7580-8173-356D22788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3868" y="236729"/>
            <a:ext cx="7014644" cy="3307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6729" tIns="38365" rIns="76729" bIns="38365" rtlCol="0" anchor="ctr">
            <a:noAutofit/>
          </a:bodyPr>
          <a:lstStyle/>
          <a:p>
            <a:pPr eaLnBrk="1" hangingPunct="1"/>
            <a:r>
              <a:rPr lang="en-US" alt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ECG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pattern</a:t>
            </a:r>
            <a:r>
              <a:rPr lang="en-US" alt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according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alt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</a:p>
        </p:txBody>
      </p:sp>
      <p:graphicFrame>
        <p:nvGraphicFramePr>
          <p:cNvPr id="19459" name="Object 2">
            <a:extLst>
              <a:ext uri="{FF2B5EF4-FFF2-40B4-BE49-F238E27FC236}">
                <a16:creationId xmlns:a16="http://schemas.microsoft.com/office/drawing/2014/main" id="{A6966A28-03A1-F210-B707-552A99BD0389}"/>
              </a:ext>
            </a:extLst>
          </p:cNvPr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293969334"/>
              </p:ext>
            </p:extLst>
          </p:nvPr>
        </p:nvGraphicFramePr>
        <p:xfrm>
          <a:off x="223285" y="712788"/>
          <a:ext cx="8444466" cy="488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3" imgW="8712200" imgH="5873750" progId="Excel.Chart.8">
                  <p:embed/>
                </p:oleObj>
              </mc:Choice>
              <mc:Fallback>
                <p:oleObj name="Grafico" r:id="rId3" imgW="8712200" imgH="5873750" progId="Excel.Chart.8">
                  <p:embed/>
                  <p:pic>
                    <p:nvPicPr>
                      <p:cNvPr id="19459" name="Object 2">
                        <a:extLst>
                          <a:ext uri="{FF2B5EF4-FFF2-40B4-BE49-F238E27FC236}">
                            <a16:creationId xmlns:a16="http://schemas.microsoft.com/office/drawing/2014/main" id="{A6966A28-03A1-F210-B707-552A99BD0389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285" y="712788"/>
                        <a:ext cx="8444466" cy="48895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9">
            <a:extLst>
              <a:ext uri="{FF2B5EF4-FFF2-40B4-BE49-F238E27FC236}">
                <a16:creationId xmlns:a16="http://schemas.microsoft.com/office/drawing/2014/main" id="{FD4F708B-B75B-0395-CE3E-B1C2855BF9C2}"/>
              </a:ext>
            </a:extLst>
          </p:cNvPr>
          <p:cNvGrpSpPr>
            <a:grpSpLocks/>
          </p:cNvGrpSpPr>
          <p:nvPr/>
        </p:nvGrpSpPr>
        <p:grpSpPr bwMode="auto">
          <a:xfrm>
            <a:off x="1133856" y="1037167"/>
            <a:ext cx="7342632" cy="4364069"/>
            <a:chOff x="460" y="287"/>
            <a:chExt cx="5602" cy="3504"/>
          </a:xfrm>
        </p:grpSpPr>
        <p:graphicFrame>
          <p:nvGraphicFramePr>
            <p:cNvPr id="20484" name="Object 2">
              <a:extLst>
                <a:ext uri="{FF2B5EF4-FFF2-40B4-BE49-F238E27FC236}">
                  <a16:creationId xmlns:a16="http://schemas.microsoft.com/office/drawing/2014/main" id="{1C18677D-F50D-871B-1B03-4E45C18852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0" y="287"/>
            <a:ext cx="5602" cy="3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7778750" imgH="5448300" progId="Excel.Chart.8">
                    <p:embed/>
                  </p:oleObj>
                </mc:Choice>
                <mc:Fallback>
                  <p:oleObj r:id="rId3" imgW="7778750" imgH="5448300" progId="Excel.Chart.8">
                    <p:embed/>
                    <p:pic>
                      <p:nvPicPr>
                        <p:cNvPr id="20484" name="Object 2">
                          <a:extLst>
                            <a:ext uri="{FF2B5EF4-FFF2-40B4-BE49-F238E27FC236}">
                              <a16:creationId xmlns:a16="http://schemas.microsoft.com/office/drawing/2014/main" id="{1C18677D-F50D-871B-1B03-4E45C188527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" y="287"/>
                          <a:ext cx="5602" cy="35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2451" name="Text Box 3">
              <a:extLst>
                <a:ext uri="{FF2B5EF4-FFF2-40B4-BE49-F238E27FC236}">
                  <a16:creationId xmlns:a16="http://schemas.microsoft.com/office/drawing/2014/main" id="{391B9017-C26F-6C34-C0DA-D8B5595E0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777" y="2074"/>
              <a:ext cx="2811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8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 Athletes With Abnormal ECG</a:t>
              </a:r>
            </a:p>
          </p:txBody>
        </p:sp>
        <p:grpSp>
          <p:nvGrpSpPr>
            <p:cNvPr id="20486" name="Group 5">
              <a:extLst>
                <a:ext uri="{FF2B5EF4-FFF2-40B4-BE49-F238E27FC236}">
                  <a16:creationId xmlns:a16="http://schemas.microsoft.com/office/drawing/2014/main" id="{3F5D9D96-66A6-99BB-38F4-7BC7BA485F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5" y="1865"/>
              <a:ext cx="3019" cy="1926"/>
              <a:chOff x="1125" y="1865"/>
              <a:chExt cx="3019" cy="1926"/>
            </a:xfrm>
          </p:grpSpPr>
          <p:sp>
            <p:nvSpPr>
              <p:cNvPr id="232454" name="Text Box 6">
                <a:extLst>
                  <a:ext uri="{FF2B5EF4-FFF2-40B4-BE49-F238E27FC236}">
                    <a16:creationId xmlns:a16="http://schemas.microsoft.com/office/drawing/2014/main" id="{45399C6F-43B7-C1A5-97D2-4DBA78EA50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5" y="3264"/>
                <a:ext cx="1096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833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Distinctly</a:t>
                </a:r>
                <a:br>
                  <a:rPr lang="en-US" sz="1833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833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Abnormal</a:t>
                </a:r>
              </a:p>
            </p:txBody>
          </p:sp>
          <p:sp>
            <p:nvSpPr>
              <p:cNvPr id="232455" name="Text Box 7">
                <a:extLst>
                  <a:ext uri="{FF2B5EF4-FFF2-40B4-BE49-F238E27FC236}">
                    <a16:creationId xmlns:a16="http://schemas.microsoft.com/office/drawing/2014/main" id="{774075A4-08E2-ED9A-AD88-B672B494D6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6" y="3263"/>
                <a:ext cx="1096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833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Mildly</a:t>
                </a:r>
                <a:br>
                  <a:rPr lang="en-US" sz="1833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833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Abnormal</a:t>
                </a:r>
              </a:p>
            </p:txBody>
          </p:sp>
          <p:sp>
            <p:nvSpPr>
              <p:cNvPr id="232456" name="Text Box 8">
                <a:extLst>
                  <a:ext uri="{FF2B5EF4-FFF2-40B4-BE49-F238E27FC236}">
                    <a16:creationId xmlns:a16="http://schemas.microsoft.com/office/drawing/2014/main" id="{0E931123-C8E6-9496-CB2B-F7937CF94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5" y="2246"/>
                <a:ext cx="827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P&lt;0.001</a:t>
                </a:r>
              </a:p>
            </p:txBody>
          </p:sp>
          <p:sp>
            <p:nvSpPr>
              <p:cNvPr id="232457" name="Text Box 9">
                <a:extLst>
                  <a:ext uri="{FF2B5EF4-FFF2-40B4-BE49-F238E27FC236}">
                    <a16:creationId xmlns:a16="http://schemas.microsoft.com/office/drawing/2014/main" id="{7D79F45F-9DDB-F3D7-5D58-71565B9923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17" y="1865"/>
                <a:ext cx="827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P&lt;0.001</a:t>
                </a:r>
              </a:p>
            </p:txBody>
          </p:sp>
          <p:sp>
            <p:nvSpPr>
              <p:cNvPr id="232458" name="Text Box 10">
                <a:extLst>
                  <a:ext uri="{FF2B5EF4-FFF2-40B4-BE49-F238E27FC236}">
                    <a16:creationId xmlns:a16="http://schemas.microsoft.com/office/drawing/2014/main" id="{70628A48-DBFF-EA35-4B24-021535E0F7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00" y="2719"/>
                <a:ext cx="552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67" b="1">
                    <a:solidFill>
                      <a:srgbClr val="FFFF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17%</a:t>
                </a:r>
              </a:p>
            </p:txBody>
          </p:sp>
          <p:sp>
            <p:nvSpPr>
              <p:cNvPr id="232459" name="Text Box 11">
                <a:extLst>
                  <a:ext uri="{FF2B5EF4-FFF2-40B4-BE49-F238E27FC236}">
                    <a16:creationId xmlns:a16="http://schemas.microsoft.com/office/drawing/2014/main" id="{0599B91B-9FA3-27B9-BC0F-2AC59EAB55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1" y="2961"/>
                <a:ext cx="455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67" b="1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8%</a:t>
                </a:r>
              </a:p>
            </p:txBody>
          </p:sp>
          <p:sp>
            <p:nvSpPr>
              <p:cNvPr id="232460" name="Text Box 12">
                <a:extLst>
                  <a:ext uri="{FF2B5EF4-FFF2-40B4-BE49-F238E27FC236}">
                    <a16:creationId xmlns:a16="http://schemas.microsoft.com/office/drawing/2014/main" id="{1B912042-56CC-9C97-5741-2B60278D69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1" y="2434"/>
                <a:ext cx="552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67" b="1" dirty="0">
                    <a:solidFill>
                      <a:srgbClr val="FFFF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28%</a:t>
                </a:r>
              </a:p>
            </p:txBody>
          </p:sp>
          <p:sp>
            <p:nvSpPr>
              <p:cNvPr id="232461" name="Text Box 13">
                <a:extLst>
                  <a:ext uri="{FF2B5EF4-FFF2-40B4-BE49-F238E27FC236}">
                    <a16:creationId xmlns:a16="http://schemas.microsoft.com/office/drawing/2014/main" id="{BC0F2846-5836-FFD0-2ED0-632DA08840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11" y="2834"/>
                <a:ext cx="552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67" b="1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14%</a:t>
                </a:r>
              </a:p>
            </p:txBody>
          </p:sp>
        </p:grpSp>
        <p:grpSp>
          <p:nvGrpSpPr>
            <p:cNvPr id="20487" name="Group 14">
              <a:extLst>
                <a:ext uri="{FF2B5EF4-FFF2-40B4-BE49-F238E27FC236}">
                  <a16:creationId xmlns:a16="http://schemas.microsoft.com/office/drawing/2014/main" id="{281A9513-C51E-4DAC-F602-F99F464B53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3" y="473"/>
              <a:ext cx="1737" cy="3318"/>
              <a:chOff x="3823" y="473"/>
              <a:chExt cx="1737" cy="3318"/>
            </a:xfrm>
          </p:grpSpPr>
          <p:sp>
            <p:nvSpPr>
              <p:cNvPr id="232463" name="Text Box 15">
                <a:extLst>
                  <a:ext uri="{FF2B5EF4-FFF2-40B4-BE49-F238E27FC236}">
                    <a16:creationId xmlns:a16="http://schemas.microsoft.com/office/drawing/2014/main" id="{6228E5EA-216E-B459-8BF1-4DAD0A5DFE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23" y="3264"/>
                <a:ext cx="1737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1833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 or Minor</a:t>
                </a:r>
                <a:br>
                  <a:rPr lang="en-US" sz="1833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833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Alterations</a:t>
                </a:r>
              </a:p>
            </p:txBody>
          </p:sp>
          <p:sp>
            <p:nvSpPr>
              <p:cNvPr id="232464" name="Text Box 16">
                <a:extLst>
                  <a:ext uri="{FF2B5EF4-FFF2-40B4-BE49-F238E27FC236}">
                    <a16:creationId xmlns:a16="http://schemas.microsoft.com/office/drawing/2014/main" id="{42EEB1AA-5DC2-46C2-525A-F71DDA5A0B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0" y="473"/>
                <a:ext cx="827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67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P&lt;0.001</a:t>
                </a:r>
              </a:p>
            </p:txBody>
          </p:sp>
          <p:sp>
            <p:nvSpPr>
              <p:cNvPr id="232465" name="Text Box 17">
                <a:extLst>
                  <a:ext uri="{FF2B5EF4-FFF2-40B4-BE49-F238E27FC236}">
                    <a16:creationId xmlns:a16="http://schemas.microsoft.com/office/drawing/2014/main" id="{CE2E1518-404D-6417-EDDD-F84AF8506A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1" y="1664"/>
                <a:ext cx="552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67" b="1" dirty="0">
                    <a:solidFill>
                      <a:srgbClr val="FFFF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55%</a:t>
                </a:r>
              </a:p>
            </p:txBody>
          </p:sp>
          <p:sp>
            <p:nvSpPr>
              <p:cNvPr id="232466" name="Text Box 18">
                <a:extLst>
                  <a:ext uri="{FF2B5EF4-FFF2-40B4-BE49-F238E27FC236}">
                    <a16:creationId xmlns:a16="http://schemas.microsoft.com/office/drawing/2014/main" id="{0DFDC4BC-2C74-71C0-9CBB-5BC0D07052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02" y="1001"/>
                <a:ext cx="552" cy="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667" b="1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78%</a:t>
                </a:r>
              </a:p>
            </p:txBody>
          </p:sp>
        </p:grpSp>
      </p:grpSp>
      <p:sp>
        <p:nvSpPr>
          <p:cNvPr id="232468" name="Rectangle 20">
            <a:extLst>
              <a:ext uri="{FF2B5EF4-FFF2-40B4-BE49-F238E27FC236}">
                <a16:creationId xmlns:a16="http://schemas.microsoft.com/office/drawing/2014/main" id="{591C530C-6F53-0220-A174-3C552AD14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574" y="366449"/>
            <a:ext cx="6004718" cy="33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729" tIns="38365" rIns="76729" bIns="38365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ECG</a:t>
            </a:r>
            <a: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pattern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according</a:t>
            </a:r>
            <a: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gender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4" name="Picture 2">
            <a:extLst>
              <a:ext uri="{FF2B5EF4-FFF2-40B4-BE49-F238E27FC236}">
                <a16:creationId xmlns:a16="http://schemas.microsoft.com/office/drawing/2014/main" id="{4637D264-3C4C-2A4A-9150-6421819ED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71473"/>
            <a:ext cx="7848600" cy="4513262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CADC195-F920-1746-B019-18D88D5C2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5" r="4822"/>
          <a:stretch/>
        </p:blipFill>
        <p:spPr>
          <a:xfrm>
            <a:off x="7581014" y="481238"/>
            <a:ext cx="1383474" cy="1586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0472544-F0BC-A131-E2A5-C539F4107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964405"/>
            <a:ext cx="4791456" cy="4211510"/>
          </a:xfrm>
          <a:prstGeom prst="rect">
            <a:avLst/>
          </a:prstGeom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D8810E69-31FA-C9E0-AAD7-B80E217A0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139" y="271009"/>
            <a:ext cx="5864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it-IT" sz="1800" b="1" dirty="0">
                <a:solidFill>
                  <a:schemeClr val="bg1"/>
                </a:solidFill>
              </a:rPr>
              <a:t>The clinical approach to read the athlete’s ECG 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6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AFED542B-6529-2A49-A9F1-14CB04104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7039" r="8286" b="13107"/>
          <a:stretch/>
        </p:blipFill>
        <p:spPr bwMode="auto">
          <a:xfrm>
            <a:off x="426910" y="2801700"/>
            <a:ext cx="4028820" cy="240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Content Placeholder 1">
            <a:extLst>
              <a:ext uri="{FF2B5EF4-FFF2-40B4-BE49-F238E27FC236}">
                <a16:creationId xmlns:a16="http://schemas.microsoft.com/office/drawing/2014/main" id="{7FBC2894-7379-334A-96E9-67076AA8C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0" y="1227537"/>
            <a:ext cx="2836929" cy="13649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F8948E22-124F-2948-82D0-E28C831A7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04" y="2037341"/>
            <a:ext cx="3101567" cy="10964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02BB91D-45A7-3B4B-9510-DF8D4B0E2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84" y="2719985"/>
            <a:ext cx="2819697" cy="11777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028A7E46-A98D-7B48-B57F-FEA56268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488" y="3205336"/>
            <a:ext cx="3063479" cy="13590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5239DC-D973-4B41-A18D-E3B32211B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063" y="1692454"/>
            <a:ext cx="7903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2005</a:t>
            </a:r>
            <a:endParaRPr lang="en-US" altLang="en-US" sz="1800" b="1" dirty="0">
              <a:solidFill>
                <a:schemeClr val="bg1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81657F-7C8C-2D4E-B3D1-B5705B77D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7069" y="2368428"/>
            <a:ext cx="7903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2010</a:t>
            </a:r>
            <a:endParaRPr lang="en-US" altLang="en-US" sz="1800" b="1" dirty="0">
              <a:solidFill>
                <a:schemeClr val="bg1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A817B2-7435-B94A-9D17-E64BF4925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356" y="2888822"/>
            <a:ext cx="7830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2013</a:t>
            </a:r>
            <a:endParaRPr lang="en-US" altLang="en-US" sz="1800" b="1" dirty="0">
              <a:solidFill>
                <a:schemeClr val="bg1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561873-D951-BE40-9945-4716C62CA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008" y="3333735"/>
            <a:ext cx="7867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2014</a:t>
            </a:r>
            <a:endParaRPr lang="en-US" altLang="en-US" sz="1800" b="1" dirty="0">
              <a:solidFill>
                <a:schemeClr val="bg1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F45334E0-95B8-BA48-AAAC-3D335E74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16" y="3784867"/>
            <a:ext cx="3130881" cy="12969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30D0EE7-C20E-B641-BAD8-9F4C2A328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475" y="3933730"/>
            <a:ext cx="7867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2017</a:t>
            </a:r>
            <a:endParaRPr lang="en-US" altLang="en-US" sz="1800" b="1" dirty="0">
              <a:solidFill>
                <a:schemeClr val="bg1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C52713-1BD6-8842-9A9B-BE3332071F04}"/>
              </a:ext>
            </a:extLst>
          </p:cNvPr>
          <p:cNvSpPr txBox="1"/>
          <p:nvPr/>
        </p:nvSpPr>
        <p:spPr>
          <a:xfrm>
            <a:off x="97628" y="300857"/>
            <a:ext cx="4810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Evolving criteria to read the athlete’s ECG</a:t>
            </a:r>
          </a:p>
        </p:txBody>
      </p:sp>
      <p:pic>
        <p:nvPicPr>
          <p:cNvPr id="1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BD4136-5A27-C541-A6A4-34B90F3884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30" y="300857"/>
            <a:ext cx="4107139" cy="232785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09315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405C2E3-12B3-5C45-95A3-5C2FCB63C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0" y="862893"/>
            <a:ext cx="8930727" cy="424617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A0369F-76A2-CE4E-906D-0601DFFC76C9}"/>
              </a:ext>
            </a:extLst>
          </p:cNvPr>
          <p:cNvSpPr txBox="1"/>
          <p:nvPr/>
        </p:nvSpPr>
        <p:spPr>
          <a:xfrm>
            <a:off x="213272" y="236596"/>
            <a:ext cx="8891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17220">
              <a:defRPr/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ECG criteria criteria reduce false positives and indication to additional testing 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C43440-2FAF-1C48-9FF7-72EE3E678F1C}"/>
              </a:ext>
            </a:extLst>
          </p:cNvPr>
          <p:cNvSpPr txBox="1"/>
          <p:nvPr/>
        </p:nvSpPr>
        <p:spPr>
          <a:xfrm>
            <a:off x="6481099" y="5197491"/>
            <a:ext cx="2406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Duthia</a:t>
            </a:r>
            <a:r>
              <a:rPr lang="en-GB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et al. JACC 2017 </a:t>
            </a:r>
          </a:p>
        </p:txBody>
      </p:sp>
    </p:spTree>
    <p:extLst>
      <p:ext uri="{BB962C8B-B14F-4D97-AF65-F5344CB8AC3E}">
        <p14:creationId xmlns:p14="http://schemas.microsoft.com/office/powerpoint/2010/main" val="8143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2204F0B-090A-CE44-B5D0-763102240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57" y="954368"/>
            <a:ext cx="7093914" cy="436058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2D5182-6437-E3E9-20EC-8CAB3D019404}"/>
              </a:ext>
            </a:extLst>
          </p:cNvPr>
          <p:cNvSpPr txBox="1"/>
          <p:nvPr/>
        </p:nvSpPr>
        <p:spPr>
          <a:xfrm>
            <a:off x="1234440" y="301752"/>
            <a:ext cx="6739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criteria to interpret the ECG in athletes </a:t>
            </a:r>
          </a:p>
        </p:txBody>
      </p:sp>
    </p:spTree>
    <p:extLst>
      <p:ext uri="{BB962C8B-B14F-4D97-AF65-F5344CB8AC3E}">
        <p14:creationId xmlns:p14="http://schemas.microsoft.com/office/powerpoint/2010/main" val="40096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Abnormal ECG Findings in Athletes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821872" y="1348764"/>
            <a:ext cx="7704856" cy="3880869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wave inversion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 segment depression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Pathological Q waves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LBBB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Premature Ventricular Beats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Ventricular pre-excitation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QT interval</a:t>
            </a:r>
          </a:p>
        </p:txBody>
      </p:sp>
      <p:pic>
        <p:nvPicPr>
          <p:cNvPr id="4" name="Picture 2" descr="Don't ignore those ethics red flags - Hospital News">
            <a:extLst>
              <a:ext uri="{FF2B5EF4-FFF2-40B4-BE49-F238E27FC236}">
                <a16:creationId xmlns:a16="http://schemas.microsoft.com/office/drawing/2014/main" id="{C6A4259F-8F87-C0A0-8593-DA1DD63D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089" y="2276856"/>
            <a:ext cx="2150319" cy="270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45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760810" y="1184446"/>
            <a:ext cx="7622379" cy="4112426"/>
            <a:chOff x="332901" y="310726"/>
            <a:chExt cx="8593788" cy="458309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2"/>
            <a:srcRect l="1" r="-1110"/>
            <a:stretch/>
          </p:blipFill>
          <p:spPr>
            <a:xfrm>
              <a:off x="332901" y="310726"/>
              <a:ext cx="8593788" cy="4583096"/>
            </a:xfrm>
            <a:prstGeom prst="rect">
              <a:avLst/>
            </a:prstGeom>
          </p:spPr>
        </p:pic>
        <p:sp>
          <p:nvSpPr>
            <p:cNvPr id="4" name="CasellaDiTesto 3"/>
            <p:cNvSpPr txBox="1"/>
            <p:nvPr/>
          </p:nvSpPr>
          <p:spPr>
            <a:xfrm>
              <a:off x="337844" y="324560"/>
              <a:ext cx="3229745" cy="48332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91421" tIns="45710" rIns="91421" bIns="45710" rtlCol="0">
              <a:spAutoFit/>
            </a:bodyPr>
            <a:lstStyle/>
            <a:p>
              <a:pPr algn="ctr" defTabSz="457109">
                <a:lnSpc>
                  <a:spcPct val="120000"/>
                </a:lnSpc>
              </a:pPr>
              <a:endParaRPr lang="en-US" sz="2000" dirty="0">
                <a:latin typeface="Comic Sans MS"/>
                <a:cs typeface="Comic Sans MS"/>
              </a:endParaRP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6168763" y="340158"/>
              <a:ext cx="2664814" cy="4915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GB" dirty="0">
                  <a:latin typeface="Comic Sans MS"/>
                  <a:cs typeface="Comic Sans MS"/>
                </a:rPr>
                <a:t>37-yrs, male runner</a:t>
              </a:r>
            </a:p>
          </p:txBody>
        </p:sp>
      </p:grpSp>
      <p:pic>
        <p:nvPicPr>
          <p:cNvPr id="7" name="Picture 2" descr="Don't ignore those ethics red flags - Hospital News">
            <a:extLst>
              <a:ext uri="{FF2B5EF4-FFF2-40B4-BE49-F238E27FC236}">
                <a16:creationId xmlns:a16="http://schemas.microsoft.com/office/drawing/2014/main" id="{F7ED4DAF-166E-9CB1-5A4F-3DC48195C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04" y="281619"/>
            <a:ext cx="1308906" cy="164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86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r="2811"/>
          <a:stretch>
            <a:fillRect/>
          </a:stretch>
        </p:blipFill>
        <p:spPr bwMode="auto">
          <a:xfrm>
            <a:off x="110293" y="1351260"/>
            <a:ext cx="1709363" cy="2213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3937" r="2811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5702" y="467248"/>
            <a:ext cx="7327900" cy="48101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Prevalence of T-wave inversion in athletes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25907" y="1310741"/>
            <a:ext cx="6457695" cy="2413001"/>
          </a:xfrm>
          <a:solidFill>
            <a:srgbClr val="000090">
              <a:alpha val="69000"/>
            </a:srgbClr>
          </a:solidFill>
          <a:ln>
            <a:solidFill>
              <a:schemeClr val="bg2"/>
            </a:solidFill>
          </a:ln>
        </p:spPr>
        <p:txBody>
          <a:bodyPr anchor="ctr">
            <a:noAutofit/>
          </a:bodyPr>
          <a:lstStyle/>
          <a:p>
            <a:pPr marL="342848" indent="-342848" algn="l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Elite Caucasian Athletes		 2.7; 3.7% </a:t>
            </a:r>
            <a:r>
              <a:rPr lang="en-US" sz="2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848" indent="-342848" algn="l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Adolescent Caucasian Athletes	 2.3; 4; 9% </a:t>
            </a:r>
            <a:r>
              <a:rPr lang="en-US" sz="2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3,4,5</a:t>
            </a:r>
          </a:p>
          <a:p>
            <a:pPr marL="342848" indent="-342848" algn="l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Afro-Caribbean Athletes		 23% </a:t>
            </a:r>
            <a:r>
              <a:rPr lang="en-US" sz="2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 </a:t>
            </a:r>
          </a:p>
          <a:p>
            <a:pPr marL="342848" indent="-342848" algn="l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Adolescent African Athletes         14% </a:t>
            </a:r>
            <a:r>
              <a:rPr lang="en-US" sz="2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28600" y="4086226"/>
            <a:ext cx="4629150" cy="109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9" rIns="68571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FFFFFF"/>
                </a:solidFill>
                <a:cs typeface="Times New Roman" panose="02020603050405020304" pitchFamily="18" charset="0"/>
              </a:rPr>
              <a:t>1: </a:t>
            </a:r>
            <a:r>
              <a:rPr lang="en-US" sz="1600" b="1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Pelliccia</a:t>
            </a:r>
            <a:r>
              <a:rPr lang="en-US" sz="1600" b="1" i="1" dirty="0">
                <a:solidFill>
                  <a:srgbClr val="FFFFFF"/>
                </a:solidFill>
                <a:cs typeface="Times New Roman" panose="02020603050405020304" pitchFamily="18" charset="0"/>
              </a:rPr>
              <a:t> et al. Circulation 2000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FFFFFF"/>
                </a:solidFill>
                <a:cs typeface="Times New Roman" panose="02020603050405020304" pitchFamily="18" charset="0"/>
              </a:rPr>
              <a:t>2: Sharma et al. Br J Sports Med 1999 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FFFFFF"/>
                </a:solidFill>
                <a:cs typeface="Times New Roman" panose="02020603050405020304" pitchFamily="18" charset="0"/>
              </a:rPr>
              <a:t>3: </a:t>
            </a:r>
            <a:r>
              <a:rPr lang="en-US" sz="1600" b="1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Pelliccia</a:t>
            </a:r>
            <a:r>
              <a:rPr lang="en-US" sz="1600" b="1" i="1" dirty="0">
                <a:solidFill>
                  <a:srgbClr val="FFFFFF"/>
                </a:solidFill>
                <a:cs typeface="Times New Roman" panose="02020603050405020304" pitchFamily="18" charset="0"/>
              </a:rPr>
              <a:t> et al. </a:t>
            </a:r>
            <a:r>
              <a:rPr lang="en-US" sz="1600" b="1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Eur</a:t>
            </a:r>
            <a:r>
              <a:rPr lang="en-US" sz="1600" b="1" i="1" dirty="0">
                <a:solidFill>
                  <a:srgbClr val="FFFFFF"/>
                </a:solidFill>
                <a:cs typeface="Times New Roman" panose="02020603050405020304" pitchFamily="18" charset="0"/>
              </a:rPr>
              <a:t> Heart J 2007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FFFFFF"/>
                </a:solidFill>
                <a:cs typeface="Times New Roman" panose="02020603050405020304" pitchFamily="18" charset="0"/>
              </a:rPr>
              <a:t>4: </a:t>
            </a:r>
            <a:r>
              <a:rPr lang="en-US" sz="1600" b="1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Papadakis</a:t>
            </a:r>
            <a:r>
              <a:rPr lang="en-US" sz="1600" b="1" i="1" dirty="0">
                <a:solidFill>
                  <a:srgbClr val="FFFFFF"/>
                </a:solidFill>
                <a:cs typeface="Times New Roman" panose="02020603050405020304" pitchFamily="18" charset="0"/>
              </a:rPr>
              <a:t> et al. </a:t>
            </a:r>
            <a:r>
              <a:rPr lang="en-US" sz="1600" b="1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Eur</a:t>
            </a:r>
            <a:r>
              <a:rPr lang="en-US" sz="1600" b="1" i="1" dirty="0">
                <a:solidFill>
                  <a:srgbClr val="FFFFFF"/>
                </a:solidFill>
                <a:cs typeface="Times New Roman" panose="02020603050405020304" pitchFamily="18" charset="0"/>
              </a:rPr>
              <a:t> Heart J 2009</a:t>
            </a:r>
          </a:p>
        </p:txBody>
      </p:sp>
      <p:sp>
        <p:nvSpPr>
          <p:cNvPr id="9221" name="Rettangolo 4"/>
          <p:cNvSpPr>
            <a:spLocks noChangeArrowheads="1"/>
          </p:cNvSpPr>
          <p:nvPr/>
        </p:nvSpPr>
        <p:spPr bwMode="auto">
          <a:xfrm>
            <a:off x="4857751" y="4086226"/>
            <a:ext cx="4121150" cy="109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9" rIns="68571" bIns="34289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PE </a:t>
            </a:r>
            <a:r>
              <a:rPr lang="en-US" sz="16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Adami</a:t>
            </a:r>
            <a:r>
              <a:rPr lang="en-US" sz="16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 J Sport Med 2018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sz="16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Magalski</a:t>
            </a:r>
            <a:r>
              <a:rPr lang="en-US" sz="16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JACC 2008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Rawlins et al. EACPR  2010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8: </a:t>
            </a:r>
            <a:r>
              <a:rPr lang="en-US" sz="16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DiPaolo</a:t>
            </a:r>
            <a:r>
              <a:rPr lang="en-US" sz="16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JACC 2012</a:t>
            </a:r>
          </a:p>
        </p:txBody>
      </p:sp>
    </p:spTree>
    <p:extLst>
      <p:ext uri="{BB962C8B-B14F-4D97-AF65-F5344CB8AC3E}">
        <p14:creationId xmlns:p14="http://schemas.microsoft.com/office/powerpoint/2010/main" val="6113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 animBg="1"/>
      <p:bldP spid="9220" grpId="0"/>
      <p:bldP spid="92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ttangolo arrotondato 3">
            <a:extLst>
              <a:ext uri="{FF2B5EF4-FFF2-40B4-BE49-F238E27FC236}">
                <a16:creationId xmlns:a16="http://schemas.microsoft.com/office/drawing/2014/main" id="{D91FE958-26E8-7749-8D2C-15E8B00DE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9" y="696914"/>
            <a:ext cx="4119815" cy="1314766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5BEF5807-DAD7-B449-8CD6-6C60033CE710}"/>
              </a:ext>
            </a:extLst>
          </p:cNvPr>
          <p:cNvGrpSpPr>
            <a:grpSpLocks/>
          </p:cNvGrpSpPr>
          <p:nvPr/>
        </p:nvGrpSpPr>
        <p:grpSpPr bwMode="auto">
          <a:xfrm>
            <a:off x="5375285" y="1778000"/>
            <a:ext cx="3387714" cy="3569082"/>
            <a:chOff x="2832" y="240"/>
            <a:chExt cx="2736" cy="2723"/>
          </a:xfrm>
        </p:grpSpPr>
        <p:pic>
          <p:nvPicPr>
            <p:cNvPr id="40967" name="Picture 3" descr="4">
              <a:extLst>
                <a:ext uri="{FF2B5EF4-FFF2-40B4-BE49-F238E27FC236}">
                  <a16:creationId xmlns:a16="http://schemas.microsoft.com/office/drawing/2014/main" id="{2488EC05-C0B5-8B49-9F61-97B0AD0CE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967"/>
            <a:stretch>
              <a:fillRect/>
            </a:stretch>
          </p:blipFill>
          <p:spPr bwMode="auto">
            <a:xfrm>
              <a:off x="2832" y="240"/>
              <a:ext cx="2736" cy="2723"/>
            </a:xfrm>
            <a:prstGeom prst="rect">
              <a:avLst/>
            </a:prstGeom>
            <a:noFill/>
            <a:ln w="1270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68" name="Text Box 4">
              <a:extLst>
                <a:ext uri="{FF2B5EF4-FFF2-40B4-BE49-F238E27FC236}">
                  <a16:creationId xmlns:a16="http://schemas.microsoft.com/office/drawing/2014/main" id="{83728FA4-F2B3-4448-AFC3-6396F2C97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2688"/>
              <a:ext cx="288" cy="2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it-IT" sz="1800" b="1">
                  <a:latin typeface="Comic Sans MS" panose="030F0902030302020204" pitchFamily="66" charset="0"/>
                </a:rPr>
                <a:t>A</a:t>
              </a: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FCA79175-B1A7-5545-BA22-656A0A00C30A}"/>
              </a:ext>
            </a:extLst>
          </p:cNvPr>
          <p:cNvGrpSpPr>
            <a:grpSpLocks/>
          </p:cNvGrpSpPr>
          <p:nvPr/>
        </p:nvGrpSpPr>
        <p:grpSpPr bwMode="auto">
          <a:xfrm>
            <a:off x="682625" y="2569560"/>
            <a:ext cx="3889375" cy="2777522"/>
            <a:chOff x="240" y="1781"/>
            <a:chExt cx="3360" cy="2395"/>
          </a:xfrm>
        </p:grpSpPr>
        <p:pic>
          <p:nvPicPr>
            <p:cNvPr id="40965" name="Picture 6" descr="dalmonte_01">
              <a:extLst>
                <a:ext uri="{FF2B5EF4-FFF2-40B4-BE49-F238E27FC236}">
                  <a16:creationId xmlns:a16="http://schemas.microsoft.com/office/drawing/2014/main" id="{1CC864DF-BAC1-7243-A1DA-513F74C1F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781"/>
              <a:ext cx="3360" cy="2395"/>
            </a:xfrm>
            <a:prstGeom prst="rect">
              <a:avLst/>
            </a:prstGeom>
            <a:noFill/>
            <a:ln w="1270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66" name="Text Box 7">
              <a:extLst>
                <a:ext uri="{FF2B5EF4-FFF2-40B4-BE49-F238E27FC236}">
                  <a16:creationId xmlns:a16="http://schemas.microsoft.com/office/drawing/2014/main" id="{52442EB6-E863-9A4E-B39D-F9E0D3A9F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3888"/>
              <a:ext cx="286" cy="28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it-IT" sz="1800" b="1">
                  <a:latin typeface="Comic Sans MS" panose="030F0902030302020204" pitchFamily="66" charset="0"/>
                </a:rPr>
                <a:t>B</a:t>
              </a:r>
            </a:p>
          </p:txBody>
        </p:sp>
      </p:grpSp>
      <p:sp>
        <p:nvSpPr>
          <p:cNvPr id="817161" name="Text Box 9">
            <a:extLst>
              <a:ext uri="{FF2B5EF4-FFF2-40B4-BE49-F238E27FC236}">
                <a16:creationId xmlns:a16="http://schemas.microsoft.com/office/drawing/2014/main" id="{B40BA27E-6579-9C48-B303-1DBEC3021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6" y="833946"/>
            <a:ext cx="3891123" cy="1097929"/>
          </a:xfrm>
          <a:prstGeom prst="rect">
            <a:avLst/>
          </a:prstGeom>
          <a:solidFill>
            <a:srgbClr val="0000FF"/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sz="2200" dirty="0">
                <a:solidFill>
                  <a:schemeClr val="bg1"/>
                </a:solidFill>
              </a:rPr>
              <a:t>The Institute of Sport Medicine </a:t>
            </a:r>
          </a:p>
          <a:p>
            <a:pPr algn="ctr" eaLnBrk="1" hangingPunct="1"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sz="2200" dirty="0">
                <a:solidFill>
                  <a:schemeClr val="bg1"/>
                </a:solidFill>
              </a:rPr>
              <a:t>was established in 1965 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E531156-2451-3EB3-560A-7C994CC2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42" y="367918"/>
            <a:ext cx="1802253" cy="244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1291444" y="2088312"/>
            <a:ext cx="4426817" cy="2665809"/>
            <a:chOff x="178" y="1765"/>
            <a:chExt cx="3290" cy="2239"/>
          </a:xfrm>
        </p:grpSpPr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2270" y="3551"/>
              <a:ext cx="1198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160" tIns="46080" rIns="92160" bIns="46080" anchor="ctr"/>
            <a:lstStyle/>
            <a:p>
              <a:pPr algn="ctr">
                <a:lnSpc>
                  <a:spcPct val="90000"/>
                </a:lnSpc>
                <a:tabLst>
                  <a:tab pos="0" algn="l"/>
                  <a:tab pos="685698" algn="l"/>
                  <a:tab pos="1371396" algn="l"/>
                  <a:tab pos="2057093" algn="l"/>
                  <a:tab pos="2742788" algn="l"/>
                  <a:tab pos="3428487" algn="l"/>
                  <a:tab pos="4114187" algn="l"/>
                  <a:tab pos="4799880" algn="l"/>
                  <a:tab pos="5485578" algn="l"/>
                  <a:tab pos="6171276" algn="l"/>
                  <a:tab pos="6856973" algn="l"/>
                  <a:tab pos="7542668" algn="l"/>
                </a:tabLst>
                <a:defRPr/>
              </a:pPr>
              <a:r>
                <a:rPr 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CV disease (HCM)</a:t>
              </a:r>
            </a:p>
          </p:txBody>
        </p:sp>
        <p:grpSp>
          <p:nvGrpSpPr>
            <p:cNvPr id="106514" name="Group 7"/>
            <p:cNvGrpSpPr>
              <a:grpSpLocks/>
            </p:cNvGrpSpPr>
            <p:nvPr/>
          </p:nvGrpSpPr>
          <p:grpSpPr bwMode="auto">
            <a:xfrm>
              <a:off x="178" y="1765"/>
              <a:ext cx="3126" cy="2212"/>
              <a:chOff x="178" y="1765"/>
              <a:chExt cx="3126" cy="2212"/>
            </a:xfrm>
          </p:grpSpPr>
          <p:sp>
            <p:nvSpPr>
              <p:cNvPr id="18440" name="Rectangle 8"/>
              <p:cNvSpPr>
                <a:spLocks noChangeArrowheads="1"/>
              </p:cNvSpPr>
              <p:nvPr/>
            </p:nvSpPr>
            <p:spPr bwMode="auto">
              <a:xfrm>
                <a:off x="178" y="1933"/>
                <a:ext cx="1641" cy="5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160" tIns="46080" rIns="92160" bIns="46080" anchor="ctr"/>
              <a:lstStyle/>
              <a:p>
                <a:pPr algn="ctr">
                  <a:lnSpc>
                    <a:spcPct val="90000"/>
                  </a:lnSpc>
                  <a:tabLst>
                    <a:tab pos="0" algn="l"/>
                    <a:tab pos="685698" algn="l"/>
                    <a:tab pos="1371396" algn="l"/>
                    <a:tab pos="2057093" algn="l"/>
                    <a:tab pos="2742788" algn="l"/>
                    <a:tab pos="3428487" algn="l"/>
                    <a:tab pos="4114187" algn="l"/>
                    <a:tab pos="4799880" algn="l"/>
                    <a:tab pos="5485578" algn="l"/>
                    <a:tab pos="6171276" algn="l"/>
                    <a:tab pos="6856973" algn="l"/>
                    <a:tab pos="7542668" algn="l"/>
                  </a:tabLst>
                  <a:defRPr/>
                </a:pPr>
                <a:r>
                  <a:rPr lang="en-US" sz="2000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Infero</a:t>
                </a:r>
                <a:r>
                  <a:rPr lang="en-US" sz="2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-lateral </a:t>
                </a:r>
              </a:p>
              <a:p>
                <a:pPr algn="ctr">
                  <a:lnSpc>
                    <a:spcPct val="90000"/>
                  </a:lnSpc>
                  <a:tabLst>
                    <a:tab pos="0" algn="l"/>
                    <a:tab pos="685698" algn="l"/>
                    <a:tab pos="1371396" algn="l"/>
                    <a:tab pos="2057093" algn="l"/>
                    <a:tab pos="2742788" algn="l"/>
                    <a:tab pos="3428487" algn="l"/>
                    <a:tab pos="4114187" algn="l"/>
                    <a:tab pos="4799880" algn="l"/>
                    <a:tab pos="5485578" algn="l"/>
                    <a:tab pos="6171276" algn="l"/>
                    <a:tab pos="6856973" algn="l"/>
                    <a:tab pos="7542668" algn="l"/>
                  </a:tabLst>
                  <a:defRPr/>
                </a:pPr>
                <a:r>
                  <a:rPr lang="en-US" sz="2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(V5-V6, I, </a:t>
                </a:r>
                <a:r>
                  <a:rPr lang="en-US" sz="2000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aVL</a:t>
                </a:r>
                <a:r>
                  <a:rPr lang="en-US" sz="2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grpSp>
            <p:nvGrpSpPr>
              <p:cNvPr id="106516" name="Group 9"/>
              <p:cNvGrpSpPr>
                <a:grpSpLocks/>
              </p:cNvGrpSpPr>
              <p:nvPr/>
            </p:nvGrpSpPr>
            <p:grpSpPr bwMode="auto">
              <a:xfrm>
                <a:off x="1757" y="1904"/>
                <a:ext cx="869" cy="678"/>
                <a:chOff x="1757" y="1904"/>
                <a:chExt cx="869" cy="678"/>
              </a:xfrm>
            </p:grpSpPr>
            <p:sp>
              <p:nvSpPr>
                <p:cNvPr id="106527" name="Oval 10"/>
                <p:cNvSpPr>
                  <a:spLocks noChangeArrowheads="1"/>
                </p:cNvSpPr>
                <p:nvPr/>
              </p:nvSpPr>
              <p:spPr bwMode="auto">
                <a:xfrm>
                  <a:off x="1757" y="1904"/>
                  <a:ext cx="862" cy="67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443" name="Rectangle 11"/>
                <p:cNvSpPr>
                  <a:spLocks noChangeArrowheads="1"/>
                </p:cNvSpPr>
                <p:nvPr/>
              </p:nvSpPr>
              <p:spPr bwMode="auto">
                <a:xfrm>
                  <a:off x="1775" y="2047"/>
                  <a:ext cx="851" cy="3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2160" tIns="46080" rIns="92160" bIns="46080" anchor="ctr"/>
                <a:lstStyle/>
                <a:p>
                  <a:pPr algn="ctr">
                    <a:tabLst>
                      <a:tab pos="0" algn="l"/>
                      <a:tab pos="685698" algn="l"/>
                      <a:tab pos="1371396" algn="l"/>
                      <a:tab pos="2057093" algn="l"/>
                      <a:tab pos="2742788" algn="l"/>
                      <a:tab pos="3428487" algn="l"/>
                      <a:tab pos="4114187" algn="l"/>
                      <a:tab pos="4799880" algn="l"/>
                      <a:tab pos="5485578" algn="l"/>
                      <a:tab pos="6171276" algn="l"/>
                      <a:tab pos="6856973" algn="l"/>
                      <a:tab pos="7542668" algn="l"/>
                    </a:tabLst>
                    <a:defRPr/>
                  </a:pPr>
                  <a:r>
                    <a:rPr lang="en-US" sz="2800">
                      <a:solidFill>
                        <a:srgbClr val="00006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</a:t>
                  </a:r>
                </a:p>
              </p:txBody>
            </p:sp>
          </p:grpSp>
          <p:sp>
            <p:nvSpPr>
              <p:cNvPr id="106517" name="Line 12"/>
              <p:cNvSpPr>
                <a:spLocks noChangeShapeType="1"/>
              </p:cNvSpPr>
              <p:nvPr/>
            </p:nvSpPr>
            <p:spPr bwMode="auto">
              <a:xfrm flipV="1">
                <a:off x="2491" y="1763"/>
                <a:ext cx="359" cy="262"/>
              </a:xfrm>
              <a:prstGeom prst="line">
                <a:avLst/>
              </a:prstGeom>
              <a:noFill/>
              <a:ln w="28440">
                <a:solidFill>
                  <a:srgbClr val="FFFF66"/>
                </a:solidFill>
                <a:miter lim="800000"/>
                <a:headEnd type="triangle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6518" name="Group 13"/>
              <p:cNvGrpSpPr>
                <a:grpSpLocks/>
              </p:cNvGrpSpPr>
              <p:nvPr/>
            </p:nvGrpSpPr>
            <p:grpSpPr bwMode="auto">
              <a:xfrm>
                <a:off x="830" y="2835"/>
                <a:ext cx="862" cy="629"/>
                <a:chOff x="830" y="2835"/>
                <a:chExt cx="862" cy="629"/>
              </a:xfrm>
            </p:grpSpPr>
            <p:sp>
              <p:nvSpPr>
                <p:cNvPr id="106525" name="Oval 14"/>
                <p:cNvSpPr>
                  <a:spLocks noChangeArrowheads="1"/>
                </p:cNvSpPr>
                <p:nvPr/>
              </p:nvSpPr>
              <p:spPr bwMode="auto">
                <a:xfrm>
                  <a:off x="830" y="2835"/>
                  <a:ext cx="862" cy="62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9900"/>
                    </a:gs>
                    <a:gs pos="50000">
                      <a:srgbClr val="A8DCA8"/>
                    </a:gs>
                    <a:gs pos="100000">
                      <a:srgbClr val="0099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447" name="Rectangle 15"/>
                <p:cNvSpPr>
                  <a:spLocks noChangeArrowheads="1"/>
                </p:cNvSpPr>
                <p:nvPr/>
              </p:nvSpPr>
              <p:spPr bwMode="auto">
                <a:xfrm>
                  <a:off x="875" y="2968"/>
                  <a:ext cx="805" cy="2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2160" tIns="46080" rIns="92160" bIns="46080" anchor="ctr"/>
                <a:lstStyle/>
                <a:p>
                  <a:pPr algn="ctr">
                    <a:tabLst>
                      <a:tab pos="0" algn="l"/>
                      <a:tab pos="685698" algn="l"/>
                      <a:tab pos="1371396" algn="l"/>
                      <a:tab pos="2057093" algn="l"/>
                      <a:tab pos="2742788" algn="l"/>
                      <a:tab pos="3428487" algn="l"/>
                      <a:tab pos="4114187" algn="l"/>
                      <a:tab pos="4799880" algn="l"/>
                      <a:tab pos="5485578" algn="l"/>
                      <a:tab pos="6171276" algn="l"/>
                      <a:tab pos="6856973" algn="l"/>
                      <a:tab pos="7542668" algn="l"/>
                    </a:tabLst>
                    <a:defRPr/>
                  </a:pPr>
                  <a:r>
                    <a:rPr lang="en-US" sz="2800">
                      <a:solidFill>
                        <a:srgbClr val="333333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</a:t>
                  </a:r>
                </a:p>
              </p:txBody>
            </p:sp>
          </p:grpSp>
          <p:grpSp>
            <p:nvGrpSpPr>
              <p:cNvPr id="106519" name="Group 16"/>
              <p:cNvGrpSpPr>
                <a:grpSpLocks/>
              </p:cNvGrpSpPr>
              <p:nvPr/>
            </p:nvGrpSpPr>
            <p:grpSpPr bwMode="auto">
              <a:xfrm>
                <a:off x="2452" y="2835"/>
                <a:ext cx="852" cy="643"/>
                <a:chOff x="2452" y="2835"/>
                <a:chExt cx="852" cy="643"/>
              </a:xfrm>
            </p:grpSpPr>
            <p:sp>
              <p:nvSpPr>
                <p:cNvPr id="106523" name="Oval 17"/>
                <p:cNvSpPr>
                  <a:spLocks noChangeArrowheads="1"/>
                </p:cNvSpPr>
                <p:nvPr/>
              </p:nvSpPr>
              <p:spPr bwMode="auto">
                <a:xfrm>
                  <a:off x="2452" y="2835"/>
                  <a:ext cx="852" cy="64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50000">
                      <a:srgbClr val="FFBEBE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450" name="Rectangle 18"/>
                <p:cNvSpPr>
                  <a:spLocks noChangeArrowheads="1"/>
                </p:cNvSpPr>
                <p:nvPr/>
              </p:nvSpPr>
              <p:spPr bwMode="auto">
                <a:xfrm>
                  <a:off x="2497" y="2977"/>
                  <a:ext cx="78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2160" tIns="46080" rIns="92160" bIns="46080" anchor="ctr"/>
                <a:lstStyle/>
                <a:p>
                  <a:pPr algn="ctr">
                    <a:tabLst>
                      <a:tab pos="0" algn="l"/>
                      <a:tab pos="685698" algn="l"/>
                      <a:tab pos="1371396" algn="l"/>
                      <a:tab pos="2057093" algn="l"/>
                      <a:tab pos="2742788" algn="l"/>
                      <a:tab pos="3428487" algn="l"/>
                      <a:tab pos="4114187" algn="l"/>
                      <a:tab pos="4799880" algn="l"/>
                      <a:tab pos="5485578" algn="l"/>
                      <a:tab pos="6171276" algn="l"/>
                      <a:tab pos="6856973" algn="l"/>
                      <a:tab pos="7542668" algn="l"/>
                    </a:tabLst>
                    <a:defRPr/>
                  </a:pPr>
                  <a:r>
                    <a:rPr lang="en-US" sz="2800">
                      <a:solidFill>
                        <a:srgbClr val="00006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</p:grpSp>
          <p:sp>
            <p:nvSpPr>
              <p:cNvPr id="106520" name="Line 19"/>
              <p:cNvSpPr>
                <a:spLocks noChangeShapeType="1"/>
              </p:cNvSpPr>
              <p:nvPr/>
            </p:nvSpPr>
            <p:spPr bwMode="auto">
              <a:xfrm flipV="1">
                <a:off x="1557" y="2625"/>
                <a:ext cx="359" cy="262"/>
              </a:xfrm>
              <a:prstGeom prst="line">
                <a:avLst/>
              </a:prstGeom>
              <a:noFill/>
              <a:ln w="28440">
                <a:solidFill>
                  <a:srgbClr val="FFFF66"/>
                </a:solidFill>
                <a:miter lim="800000"/>
                <a:headEnd type="triangle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521" name="Line 20"/>
              <p:cNvSpPr>
                <a:spLocks noChangeShapeType="1"/>
              </p:cNvSpPr>
              <p:nvPr/>
            </p:nvSpPr>
            <p:spPr bwMode="auto">
              <a:xfrm flipH="1" flipV="1">
                <a:off x="2317" y="2610"/>
                <a:ext cx="359" cy="265"/>
              </a:xfrm>
              <a:prstGeom prst="line">
                <a:avLst/>
              </a:prstGeom>
              <a:noFill/>
              <a:ln w="28440">
                <a:solidFill>
                  <a:srgbClr val="FFFF66"/>
                </a:solidFill>
                <a:miter lim="800000"/>
                <a:headEnd type="triangle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3" name="Rectangle 21"/>
              <p:cNvSpPr>
                <a:spLocks noChangeArrowheads="1"/>
              </p:cNvSpPr>
              <p:nvPr/>
            </p:nvSpPr>
            <p:spPr bwMode="auto">
              <a:xfrm>
                <a:off x="605" y="3544"/>
                <a:ext cx="1430" cy="4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160" tIns="46080" rIns="92160" bIns="46080" anchor="ctr"/>
              <a:lstStyle/>
              <a:p>
                <a:pPr algn="ctr">
                  <a:lnSpc>
                    <a:spcPct val="90000"/>
                  </a:lnSpc>
                  <a:tabLst>
                    <a:tab pos="0" algn="l"/>
                    <a:tab pos="685698" algn="l"/>
                    <a:tab pos="1371396" algn="l"/>
                    <a:tab pos="2057093" algn="l"/>
                    <a:tab pos="2742788" algn="l"/>
                    <a:tab pos="3428487" algn="l"/>
                    <a:tab pos="4114187" algn="l"/>
                    <a:tab pos="4799880" algn="l"/>
                    <a:tab pos="5485578" algn="l"/>
                    <a:tab pos="6171276" algn="l"/>
                    <a:tab pos="6856973" algn="l"/>
                    <a:tab pos="7542668" algn="l"/>
                  </a:tabLst>
                  <a:defRPr/>
                </a:pPr>
                <a:r>
                  <a:rPr lang="en-US" sz="2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structural CV disease</a:t>
                </a:r>
              </a:p>
            </p:txBody>
          </p:sp>
        </p:grpSp>
      </p:grpSp>
      <p:grpSp>
        <p:nvGrpSpPr>
          <p:cNvPr id="18454" name="Group 22"/>
          <p:cNvGrpSpPr>
            <a:grpSpLocks/>
          </p:cNvGrpSpPr>
          <p:nvPr/>
        </p:nvGrpSpPr>
        <p:grpSpPr bwMode="auto">
          <a:xfrm>
            <a:off x="4974039" y="2076403"/>
            <a:ext cx="2950762" cy="2643188"/>
            <a:chOff x="3271" y="1755"/>
            <a:chExt cx="2193" cy="2220"/>
          </a:xfrm>
        </p:grpSpPr>
        <p:sp>
          <p:nvSpPr>
            <p:cNvPr id="18455" name="Rectangle 23"/>
            <p:cNvSpPr>
              <a:spLocks noChangeArrowheads="1"/>
            </p:cNvSpPr>
            <p:nvPr/>
          </p:nvSpPr>
          <p:spPr bwMode="auto">
            <a:xfrm>
              <a:off x="4258" y="2024"/>
              <a:ext cx="1044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160" tIns="46080" rIns="92160" bIns="46080" anchor="ctr"/>
            <a:lstStyle/>
            <a:p>
              <a:pPr algn="ctr">
                <a:lnSpc>
                  <a:spcPct val="90000"/>
                </a:lnSpc>
                <a:tabLst>
                  <a:tab pos="0" algn="l"/>
                  <a:tab pos="685698" algn="l"/>
                  <a:tab pos="1371396" algn="l"/>
                  <a:tab pos="2057093" algn="l"/>
                  <a:tab pos="2742788" algn="l"/>
                  <a:tab pos="3428487" algn="l"/>
                  <a:tab pos="4114187" algn="l"/>
                  <a:tab pos="4799880" algn="l"/>
                  <a:tab pos="5485578" algn="l"/>
                  <a:tab pos="6171276" algn="l"/>
                  <a:tab pos="6856973" algn="l"/>
                  <a:tab pos="7542668" algn="l"/>
                </a:tabLst>
                <a:defRPr/>
              </a:pP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Anterior (V1-V3)</a:t>
              </a:r>
            </a:p>
          </p:txBody>
        </p:sp>
        <p:grpSp>
          <p:nvGrpSpPr>
            <p:cNvPr id="106504" name="Group 24"/>
            <p:cNvGrpSpPr>
              <a:grpSpLocks/>
            </p:cNvGrpSpPr>
            <p:nvPr/>
          </p:nvGrpSpPr>
          <p:grpSpPr bwMode="auto">
            <a:xfrm>
              <a:off x="3404" y="1942"/>
              <a:ext cx="895" cy="679"/>
              <a:chOff x="3404" y="1942"/>
              <a:chExt cx="895" cy="679"/>
            </a:xfrm>
          </p:grpSpPr>
          <p:sp>
            <p:nvSpPr>
              <p:cNvPr id="106511" name="Oval 25"/>
              <p:cNvSpPr>
                <a:spLocks noChangeArrowheads="1"/>
              </p:cNvSpPr>
              <p:nvPr/>
            </p:nvSpPr>
            <p:spPr bwMode="auto">
              <a:xfrm>
                <a:off x="3404" y="1942"/>
                <a:ext cx="895" cy="679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50000">
                    <a:srgbClr val="FFF2BE"/>
                  </a:gs>
                  <a:gs pos="100000">
                    <a:srgbClr val="FFCC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8" name="Rectangle 26"/>
              <p:cNvSpPr>
                <a:spLocks noChangeArrowheads="1"/>
              </p:cNvSpPr>
              <p:nvPr/>
            </p:nvSpPr>
            <p:spPr bwMode="auto">
              <a:xfrm>
                <a:off x="3450" y="2096"/>
                <a:ext cx="782" cy="3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160" tIns="46080" rIns="92160" bIns="46080" anchor="ctr"/>
              <a:lstStyle/>
              <a:p>
                <a:pPr algn="ctr">
                  <a:tabLst>
                    <a:tab pos="0" algn="l"/>
                    <a:tab pos="685698" algn="l"/>
                    <a:tab pos="1371396" algn="l"/>
                    <a:tab pos="2057093" algn="l"/>
                    <a:tab pos="2742788" algn="l"/>
                    <a:tab pos="3428487" algn="l"/>
                    <a:tab pos="4114187" algn="l"/>
                    <a:tab pos="4799880" algn="l"/>
                    <a:tab pos="5485578" algn="l"/>
                    <a:tab pos="6171276" algn="l"/>
                    <a:tab pos="6856973" algn="l"/>
                    <a:tab pos="7542668" algn="l"/>
                  </a:tabLst>
                  <a:defRPr/>
                </a:pPr>
                <a:r>
                  <a:rPr lang="en-US" sz="28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</a:p>
            </p:txBody>
          </p:sp>
        </p:grpSp>
        <p:sp>
          <p:nvSpPr>
            <p:cNvPr id="106505" name="Line 27"/>
            <p:cNvSpPr>
              <a:spLocks noChangeShapeType="1"/>
            </p:cNvSpPr>
            <p:nvPr/>
          </p:nvSpPr>
          <p:spPr bwMode="auto">
            <a:xfrm flipH="1" flipV="1">
              <a:off x="3270" y="1754"/>
              <a:ext cx="359" cy="270"/>
            </a:xfrm>
            <a:prstGeom prst="line">
              <a:avLst/>
            </a:prstGeom>
            <a:noFill/>
            <a:ln w="28440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6506" name="Group 28"/>
            <p:cNvGrpSpPr>
              <a:grpSpLocks/>
            </p:cNvGrpSpPr>
            <p:nvPr/>
          </p:nvGrpSpPr>
          <p:grpSpPr bwMode="auto">
            <a:xfrm>
              <a:off x="4254" y="2835"/>
              <a:ext cx="895" cy="670"/>
              <a:chOff x="4254" y="2835"/>
              <a:chExt cx="895" cy="670"/>
            </a:xfrm>
          </p:grpSpPr>
          <p:sp>
            <p:nvSpPr>
              <p:cNvPr id="106509" name="Oval 29"/>
              <p:cNvSpPr>
                <a:spLocks noChangeArrowheads="1"/>
              </p:cNvSpPr>
              <p:nvPr/>
            </p:nvSpPr>
            <p:spPr bwMode="auto">
              <a:xfrm>
                <a:off x="4254" y="2835"/>
                <a:ext cx="895" cy="670"/>
              </a:xfrm>
              <a:prstGeom prst="ellipse">
                <a:avLst/>
              </a:prstGeom>
              <a:gradFill rotWithShape="0">
                <a:gsLst>
                  <a:gs pos="0">
                    <a:srgbClr val="009900"/>
                  </a:gs>
                  <a:gs pos="50000">
                    <a:srgbClr val="BEE5BE"/>
                  </a:gs>
                  <a:gs pos="100000">
                    <a:srgbClr val="0099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62" name="Rectangle 30"/>
              <p:cNvSpPr>
                <a:spLocks noChangeArrowheads="1"/>
              </p:cNvSpPr>
              <p:nvPr/>
            </p:nvSpPr>
            <p:spPr bwMode="auto">
              <a:xfrm>
                <a:off x="4300" y="2995"/>
                <a:ext cx="782" cy="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160" tIns="46080" rIns="92160" bIns="46080" anchor="ctr"/>
              <a:lstStyle/>
              <a:p>
                <a:pPr algn="ctr">
                  <a:tabLst>
                    <a:tab pos="0" algn="l"/>
                    <a:tab pos="685698" algn="l"/>
                    <a:tab pos="1371396" algn="l"/>
                    <a:tab pos="2057093" algn="l"/>
                    <a:tab pos="2742788" algn="l"/>
                    <a:tab pos="3428487" algn="l"/>
                    <a:tab pos="4114187" algn="l"/>
                    <a:tab pos="4799880" algn="l"/>
                    <a:tab pos="5485578" algn="l"/>
                    <a:tab pos="6171276" algn="l"/>
                    <a:tab pos="6856973" algn="l"/>
                    <a:tab pos="7542668" algn="l"/>
                  </a:tabLst>
                  <a:defRPr/>
                </a:pPr>
                <a:r>
                  <a:rPr lang="en-US" sz="28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</a:p>
            </p:txBody>
          </p:sp>
        </p:grpSp>
        <p:sp>
          <p:nvSpPr>
            <p:cNvPr id="106507" name="Line 31"/>
            <p:cNvSpPr>
              <a:spLocks noChangeShapeType="1"/>
            </p:cNvSpPr>
            <p:nvPr/>
          </p:nvSpPr>
          <p:spPr bwMode="auto">
            <a:xfrm flipH="1" flipV="1">
              <a:off x="4161" y="2564"/>
              <a:ext cx="359" cy="270"/>
            </a:xfrm>
            <a:prstGeom prst="line">
              <a:avLst/>
            </a:prstGeom>
            <a:noFill/>
            <a:ln w="28440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4" name="Rectangle 32"/>
            <p:cNvSpPr>
              <a:spLocks noChangeArrowheads="1"/>
            </p:cNvSpPr>
            <p:nvPr/>
          </p:nvSpPr>
          <p:spPr bwMode="auto">
            <a:xfrm>
              <a:off x="4033" y="3534"/>
              <a:ext cx="1431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160" tIns="46080" rIns="92160" bIns="46080" anchor="ctr"/>
            <a:lstStyle/>
            <a:p>
              <a:pPr algn="ctr">
                <a:lnSpc>
                  <a:spcPct val="90000"/>
                </a:lnSpc>
                <a:tabLst>
                  <a:tab pos="0" algn="l"/>
                  <a:tab pos="685698" algn="l"/>
                  <a:tab pos="1371396" algn="l"/>
                  <a:tab pos="2057093" algn="l"/>
                  <a:tab pos="2742788" algn="l"/>
                  <a:tab pos="3428487" algn="l"/>
                  <a:tab pos="4114187" algn="l"/>
                  <a:tab pos="4799880" algn="l"/>
                  <a:tab pos="5485578" algn="l"/>
                  <a:tab pos="6171276" algn="l"/>
                  <a:tab pos="6856973" algn="l"/>
                  <a:tab pos="7542668" algn="l"/>
                </a:tabLst>
                <a:defRPr/>
              </a:pPr>
              <a:r>
                <a:rPr 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No structural CV disease</a:t>
              </a:r>
            </a:p>
          </p:txBody>
        </p:sp>
      </p:grpSp>
      <p:sp>
        <p:nvSpPr>
          <p:cNvPr id="18465" name="Oval 33"/>
          <p:cNvSpPr>
            <a:spLocks noChangeArrowheads="1"/>
          </p:cNvSpPr>
          <p:nvPr/>
        </p:nvSpPr>
        <p:spPr bwMode="auto">
          <a:xfrm>
            <a:off x="3732559" y="3103830"/>
            <a:ext cx="2406740" cy="1882053"/>
          </a:xfrm>
          <a:prstGeom prst="ellipse">
            <a:avLst/>
          </a:prstGeom>
          <a:solidFill>
            <a:srgbClr val="C5C5FF">
              <a:alpha val="23921"/>
            </a:srgbClr>
          </a:solidFill>
          <a:ln w="2556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571" tIns="34289" rIns="68571" bIns="34289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1" y="585563"/>
            <a:ext cx="6497613" cy="1495495"/>
            <a:chOff x="0" y="299803"/>
            <a:chExt cx="6497613" cy="1495495"/>
          </a:xfrm>
        </p:grpSpPr>
        <p:grpSp>
          <p:nvGrpSpPr>
            <p:cNvPr id="106499" name="Group 2"/>
            <p:cNvGrpSpPr>
              <a:grpSpLocks/>
            </p:cNvGrpSpPr>
            <p:nvPr/>
          </p:nvGrpSpPr>
          <p:grpSpPr bwMode="auto">
            <a:xfrm>
              <a:off x="4147742" y="879822"/>
              <a:ext cx="1389458" cy="895350"/>
              <a:chOff x="2577" y="990"/>
              <a:chExt cx="925" cy="752"/>
            </a:xfrm>
          </p:grpSpPr>
          <p:sp>
            <p:nvSpPr>
              <p:cNvPr id="106529" name="Oval 3"/>
              <p:cNvSpPr>
                <a:spLocks noChangeArrowheads="1"/>
              </p:cNvSpPr>
              <p:nvPr/>
            </p:nvSpPr>
            <p:spPr bwMode="auto">
              <a:xfrm>
                <a:off x="2577" y="990"/>
                <a:ext cx="925" cy="752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36" name="Rectangle 4"/>
              <p:cNvSpPr>
                <a:spLocks noChangeArrowheads="1"/>
              </p:cNvSpPr>
              <p:nvPr/>
            </p:nvSpPr>
            <p:spPr bwMode="auto">
              <a:xfrm>
                <a:off x="2617" y="1146"/>
                <a:ext cx="854" cy="3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160" tIns="46080" rIns="92160" bIns="46080" anchor="ctr"/>
              <a:lstStyle/>
              <a:p>
                <a:pPr algn="ctr">
                  <a:tabLst>
                    <a:tab pos="0" algn="l"/>
                    <a:tab pos="685698" algn="l"/>
                    <a:tab pos="1371396" algn="l"/>
                    <a:tab pos="2057093" algn="l"/>
                    <a:tab pos="2742788" algn="l"/>
                    <a:tab pos="3428487" algn="l"/>
                    <a:tab pos="4114187" algn="l"/>
                    <a:tab pos="4799880" algn="l"/>
                    <a:tab pos="5485578" algn="l"/>
                    <a:tab pos="6171276" algn="l"/>
                    <a:tab pos="6856973" algn="l"/>
                    <a:tab pos="7542668" algn="l"/>
                  </a:tabLst>
                  <a:defRPr/>
                </a:pPr>
                <a:r>
                  <a:rPr lang="it-IT" sz="28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</a:t>
                </a:r>
              </a:p>
            </p:txBody>
          </p:sp>
        </p:grpSp>
        <p:grpSp>
          <p:nvGrpSpPr>
            <p:cNvPr id="2" name="Gruppo 1"/>
            <p:cNvGrpSpPr/>
            <p:nvPr/>
          </p:nvGrpSpPr>
          <p:grpSpPr>
            <a:xfrm>
              <a:off x="0" y="362837"/>
              <a:ext cx="4082271" cy="1432461"/>
              <a:chOff x="0" y="362837"/>
              <a:chExt cx="4082271" cy="1432461"/>
            </a:xfrm>
          </p:grpSpPr>
          <p:grpSp>
            <p:nvGrpSpPr>
              <p:cNvPr id="35" name="Group 16"/>
              <p:cNvGrpSpPr>
                <a:grpSpLocks/>
              </p:cNvGrpSpPr>
              <p:nvPr/>
            </p:nvGrpSpPr>
            <p:grpSpPr bwMode="auto">
              <a:xfrm>
                <a:off x="343960" y="884469"/>
                <a:ext cx="1373187" cy="910829"/>
                <a:chOff x="2629" y="662"/>
                <a:chExt cx="1222" cy="512"/>
              </a:xfrm>
            </p:grpSpPr>
            <p:sp>
              <p:nvSpPr>
                <p:cNvPr id="36" name="Oval 17"/>
                <p:cNvSpPr>
                  <a:spLocks noChangeArrowheads="1"/>
                </p:cNvSpPr>
                <p:nvPr/>
              </p:nvSpPr>
              <p:spPr bwMode="auto">
                <a:xfrm>
                  <a:off x="2674" y="662"/>
                  <a:ext cx="1133" cy="5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it-IT" sz="11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Rectangle 18"/>
                <p:cNvSpPr>
                  <a:spLocks noChangeArrowheads="1"/>
                </p:cNvSpPr>
                <p:nvPr/>
              </p:nvSpPr>
              <p:spPr bwMode="auto">
                <a:xfrm>
                  <a:off x="2629" y="731"/>
                  <a:ext cx="1222" cy="3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92075" tIns="46038" rIns="92075" bIns="46038" anchor="ctr"/>
                <a:lstStyle/>
                <a:p>
                  <a:pPr algn="ctr" eaLnBrk="0" hangingPunct="0"/>
                  <a:r>
                    <a:rPr lang="en-US" sz="3200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1005</a:t>
                  </a:r>
                </a:p>
              </p:txBody>
            </p:sp>
          </p:grpSp>
          <p:sp>
            <p:nvSpPr>
              <p:cNvPr id="38" name="Line 28"/>
              <p:cNvSpPr>
                <a:spLocks noChangeShapeType="1"/>
              </p:cNvSpPr>
              <p:nvPr/>
            </p:nvSpPr>
            <p:spPr bwMode="auto">
              <a:xfrm flipH="1">
                <a:off x="1689603" y="1349301"/>
                <a:ext cx="2392668" cy="22668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 type="stealth" w="med" len="lg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lIns="91438" tIns="45719" rIns="91438" bIns="45719" anchor="ctr"/>
              <a:lstStyle/>
              <a:p>
                <a:endParaRPr lang="en-US" sz="1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32"/>
              <p:cNvSpPr>
                <a:spLocks noChangeArrowheads="1"/>
              </p:cNvSpPr>
              <p:nvPr/>
            </p:nvSpPr>
            <p:spPr bwMode="auto">
              <a:xfrm>
                <a:off x="0" y="362837"/>
                <a:ext cx="2475793" cy="461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438" tIns="45719" rIns="91438" bIns="45719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Athletes</a:t>
                </a:r>
              </a:p>
            </p:txBody>
          </p:sp>
        </p:grpSp>
        <p:sp>
          <p:nvSpPr>
            <p:cNvPr id="40" name="Rectangle 32"/>
            <p:cNvSpPr>
              <a:spLocks noChangeArrowheads="1"/>
            </p:cNvSpPr>
            <p:nvPr/>
          </p:nvSpPr>
          <p:spPr bwMode="auto">
            <a:xfrm>
              <a:off x="3424571" y="299803"/>
              <a:ext cx="3073042" cy="461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438" tIns="45719" rIns="91438" bIns="45719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Athletes with TWI</a:t>
              </a:r>
            </a:p>
          </p:txBody>
        </p:sp>
      </p:grp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86592" y="5273233"/>
            <a:ext cx="5127625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3" rIns="92065" bIns="46033" anchor="ctr"/>
          <a:lstStyle/>
          <a:p>
            <a:pPr eaLnBrk="0" hangingPunct="0">
              <a:lnSpc>
                <a:spcPct val="70000"/>
              </a:lnSpc>
            </a:pPr>
            <a:r>
              <a:rPr lang="en-US" sz="1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Pelliccia</a:t>
            </a:r>
            <a:r>
              <a:rPr lang="en-US" sz="1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Circulation 2000; 102: 278)</a:t>
            </a:r>
          </a:p>
        </p:txBody>
      </p:sp>
    </p:spTree>
    <p:extLst>
      <p:ext uri="{BB962C8B-B14F-4D97-AF65-F5344CB8AC3E}">
        <p14:creationId xmlns:p14="http://schemas.microsoft.com/office/powerpoint/2010/main" val="28426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1"/>
          <p:cNvSpPr txBox="1">
            <a:spLocks noChangeArrowheads="1"/>
          </p:cNvSpPr>
          <p:nvPr/>
        </p:nvSpPr>
        <p:spPr bwMode="auto">
          <a:xfrm>
            <a:off x="5617368" y="526264"/>
            <a:ext cx="2657475" cy="59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4" rIns="67491" bIns="35094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1313"/>
              </a:spcBef>
            </a:pPr>
            <a:r>
              <a:rPr lang="it-IT" sz="2100" b="1" dirty="0">
                <a:solidFill>
                  <a:srgbClr val="FFFFFF"/>
                </a:solidFill>
              </a:rPr>
              <a:t>MM, soccer player </a:t>
            </a:r>
            <a:r>
              <a:rPr lang="it-IT" sz="2100" b="1" dirty="0" err="1">
                <a:solidFill>
                  <a:srgbClr val="FFFFFF"/>
                </a:solidFill>
              </a:rPr>
              <a:t>at</a:t>
            </a:r>
            <a:r>
              <a:rPr lang="it-IT" sz="2100" b="1" dirty="0">
                <a:solidFill>
                  <a:srgbClr val="FFFFFF"/>
                </a:solidFill>
              </a:rPr>
              <a:t> age of 28 </a:t>
            </a:r>
            <a:r>
              <a:rPr lang="it-IT" sz="2100" b="1" dirty="0" err="1">
                <a:solidFill>
                  <a:srgbClr val="FFFFFF"/>
                </a:solidFill>
              </a:rPr>
              <a:t>years</a:t>
            </a:r>
            <a:r>
              <a:rPr lang="it-IT" sz="2100" b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/>
          <a:stretch>
            <a:fillRect/>
          </a:stretch>
        </p:blipFill>
        <p:spPr bwMode="auto">
          <a:xfrm>
            <a:off x="118872" y="694562"/>
            <a:ext cx="5056156" cy="4552035"/>
          </a:xfrm>
          <a:prstGeom prst="rect">
            <a:avLst/>
          </a:prstGeom>
          <a:noFill/>
          <a:ln w="2844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816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5480447" y="1504188"/>
            <a:ext cx="2963465" cy="3638550"/>
            <a:chOff x="3157" y="1008"/>
            <a:chExt cx="2489" cy="3056"/>
          </a:xfrm>
        </p:grpSpPr>
        <p:pic>
          <p:nvPicPr>
            <p:cNvPr id="11776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0"/>
            <a:stretch>
              <a:fillRect/>
            </a:stretch>
          </p:blipFill>
          <p:spPr bwMode="auto">
            <a:xfrm>
              <a:off x="3157" y="1008"/>
              <a:ext cx="2489" cy="3056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 r="650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7" name="Text Box 5"/>
            <p:cNvSpPr txBox="1">
              <a:spLocks noChangeArrowheads="1"/>
            </p:cNvSpPr>
            <p:nvPr/>
          </p:nvSpPr>
          <p:spPr bwMode="auto">
            <a:xfrm>
              <a:off x="4454" y="2111"/>
              <a:ext cx="325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>
                <a:buClrTx/>
                <a:buFontTx/>
                <a:buNone/>
                <a:defRPr/>
              </a:pPr>
              <a:r>
                <a:rPr lang="it-IT" sz="12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LV</a:t>
              </a:r>
            </a:p>
          </p:txBody>
        </p:sp>
        <p:sp>
          <p:nvSpPr>
            <p:cNvPr id="28678" name="Text Box 6"/>
            <p:cNvSpPr txBox="1">
              <a:spLocks noChangeArrowheads="1"/>
            </p:cNvSpPr>
            <p:nvPr/>
          </p:nvSpPr>
          <p:spPr bwMode="auto">
            <a:xfrm>
              <a:off x="3672" y="2493"/>
              <a:ext cx="336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>
                <a:buClrTx/>
                <a:buFontTx/>
                <a:buNone/>
                <a:defRPr/>
              </a:pPr>
              <a:r>
                <a:rPr lang="it-IT" sz="12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RV</a:t>
              </a:r>
            </a:p>
          </p:txBody>
        </p:sp>
        <p:sp>
          <p:nvSpPr>
            <p:cNvPr id="28679" name="Text Box 7"/>
            <p:cNvSpPr txBox="1">
              <a:spLocks noChangeArrowheads="1"/>
            </p:cNvSpPr>
            <p:nvPr/>
          </p:nvSpPr>
          <p:spPr bwMode="auto">
            <a:xfrm>
              <a:off x="4918" y="1645"/>
              <a:ext cx="443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>
                <a:buClrTx/>
                <a:buFontTx/>
                <a:buNone/>
                <a:defRPr/>
              </a:pPr>
              <a:r>
                <a:rPr lang="it-IT" sz="12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PFW</a:t>
              </a:r>
            </a:p>
          </p:txBody>
        </p:sp>
        <p:sp>
          <p:nvSpPr>
            <p:cNvPr id="28680" name="Text Box 8"/>
            <p:cNvSpPr txBox="1">
              <a:spLocks noChangeArrowheads="1"/>
            </p:cNvSpPr>
            <p:nvPr/>
          </p:nvSpPr>
          <p:spPr bwMode="auto">
            <a:xfrm>
              <a:off x="3825" y="3385"/>
              <a:ext cx="336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>
                <a:buClrTx/>
                <a:buFontTx/>
                <a:buNone/>
                <a:defRPr/>
              </a:pPr>
              <a:r>
                <a:rPr lang="it-IT" sz="12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RA</a:t>
              </a:r>
            </a:p>
          </p:txBody>
        </p:sp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4733" y="3301"/>
              <a:ext cx="332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>
                <a:buClrTx/>
                <a:buFontTx/>
                <a:buNone/>
                <a:defRPr/>
              </a:pPr>
              <a:r>
                <a:rPr lang="it-IT" sz="12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LA</a:t>
              </a: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4020" y="1814"/>
              <a:ext cx="368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Times New Roman" pitchFamily="18" charset="0"/>
                </a:defRPr>
              </a:lvl9pPr>
            </a:lstStyle>
            <a:p>
              <a:pPr>
                <a:buClrTx/>
                <a:buFontTx/>
                <a:buNone/>
                <a:defRPr/>
              </a:pPr>
              <a:r>
                <a:rPr lang="it-IT" sz="12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IVS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75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">
            <a:hlinkClick r:id="" action="ppaction://media"/>
          </p:cNvPr>
          <p:cNvSpPr>
            <a:spLocks noChangeAspect="1" noChangeArrowheads="1"/>
          </p:cNvSp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SpPr>
        <p:spPr bwMode="auto">
          <a:xfrm>
            <a:off x="4572001" y="457201"/>
            <a:ext cx="3375422" cy="263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571" tIns="34289" rIns="68571" bIns="34289"/>
          <a:lstStyle/>
          <a:p>
            <a:endParaRPr lang="en-US"/>
          </a:p>
        </p:txBody>
      </p:sp>
      <p:sp>
        <p:nvSpPr>
          <p:cNvPr id="29698" name="AutoShape 2">
            <a:hlinkClick r:id="" action="ppaction://media"/>
          </p:cNvPr>
          <p:cNvSpPr>
            <a:spLocks noChangeAspect="1" noChangeArrowheads="1"/>
          </p:cNvSp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SpPr>
        <p:spPr bwMode="auto">
          <a:xfrm>
            <a:off x="4572001" y="2581283"/>
            <a:ext cx="3375422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571" tIns="34289" rIns="68571" bIns="34289"/>
          <a:lstStyle/>
          <a:p>
            <a:endParaRPr lang="en-US"/>
          </a:p>
        </p:txBody>
      </p:sp>
      <p:sp>
        <p:nvSpPr>
          <p:cNvPr id="118788" name="Text Box 3"/>
          <p:cNvSpPr txBox="1">
            <a:spLocks noChangeArrowheads="1"/>
          </p:cNvSpPr>
          <p:nvPr/>
        </p:nvSpPr>
        <p:spPr bwMode="auto">
          <a:xfrm>
            <a:off x="342917" y="276261"/>
            <a:ext cx="4175520" cy="39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491" tIns="35094" rIns="67491" bIns="35094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13"/>
              </a:spcBef>
            </a:pPr>
            <a:r>
              <a:rPr lang="it-IT" sz="2100" b="1" dirty="0" err="1">
                <a:solidFill>
                  <a:srgbClr val="FFFFFF"/>
                </a:solidFill>
              </a:rPr>
              <a:t>Same</a:t>
            </a:r>
            <a:r>
              <a:rPr lang="it-IT" sz="2100" b="1" dirty="0">
                <a:solidFill>
                  <a:srgbClr val="FFFFFF"/>
                </a:solidFill>
              </a:rPr>
              <a:t> </a:t>
            </a:r>
            <a:r>
              <a:rPr lang="it-IT" sz="2100" b="1" dirty="0" err="1">
                <a:solidFill>
                  <a:srgbClr val="FFFFFF"/>
                </a:solidFill>
              </a:rPr>
              <a:t>athlete</a:t>
            </a:r>
            <a:r>
              <a:rPr lang="it-IT" sz="2100" b="1" dirty="0">
                <a:solidFill>
                  <a:srgbClr val="FFFFFF"/>
                </a:solidFill>
              </a:rPr>
              <a:t>, </a:t>
            </a:r>
            <a:r>
              <a:rPr lang="it-IT" sz="2100" b="1" dirty="0" err="1">
                <a:solidFill>
                  <a:srgbClr val="FFFFFF"/>
                </a:solidFill>
              </a:rPr>
              <a:t>at</a:t>
            </a:r>
            <a:r>
              <a:rPr lang="it-IT" sz="2100" b="1" dirty="0">
                <a:solidFill>
                  <a:srgbClr val="FFFFFF"/>
                </a:solidFill>
              </a:rPr>
              <a:t> the age of 33 </a:t>
            </a:r>
            <a:r>
              <a:rPr lang="it-IT" sz="2100" b="1" dirty="0" err="1">
                <a:solidFill>
                  <a:srgbClr val="FFFFFF"/>
                </a:solidFill>
              </a:rPr>
              <a:t>years</a:t>
            </a:r>
            <a:endParaRPr lang="it-IT" sz="2100" b="1" dirty="0">
              <a:solidFill>
                <a:srgbClr val="FFFFFF"/>
              </a:solidFill>
            </a:endParaRPr>
          </a:p>
        </p:txBody>
      </p:sp>
      <p:grpSp>
        <p:nvGrpSpPr>
          <p:cNvPr id="118789" name="Group 4"/>
          <p:cNvGrpSpPr>
            <a:grpSpLocks/>
          </p:cNvGrpSpPr>
          <p:nvPr/>
        </p:nvGrpSpPr>
        <p:grpSpPr bwMode="auto">
          <a:xfrm>
            <a:off x="128017" y="1129912"/>
            <a:ext cx="5093208" cy="4002881"/>
            <a:chOff x="43" y="754"/>
            <a:chExt cx="3243" cy="3453"/>
          </a:xfrm>
        </p:grpSpPr>
        <p:pic>
          <p:nvPicPr>
            <p:cNvPr id="118792" name="Picture 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07" r="54999"/>
            <a:stretch>
              <a:fillRect/>
            </a:stretch>
          </p:blipFill>
          <p:spPr bwMode="auto">
            <a:xfrm>
              <a:off x="1697" y="757"/>
              <a:ext cx="762" cy="3450"/>
            </a:xfrm>
            <a:prstGeom prst="rect">
              <a:avLst/>
            </a:prstGeom>
            <a:noFill/>
            <a:ln w="28440">
              <a:solidFill>
                <a:srgbClr val="7000E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 l="18607" r="54999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8793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9" r="59431"/>
            <a:stretch>
              <a:fillRect/>
            </a:stretch>
          </p:blipFill>
          <p:spPr bwMode="auto">
            <a:xfrm>
              <a:off x="43" y="757"/>
              <a:ext cx="890" cy="3450"/>
            </a:xfrm>
            <a:prstGeom prst="rect">
              <a:avLst/>
            </a:prstGeom>
            <a:noFill/>
            <a:ln w="28440">
              <a:solidFill>
                <a:srgbClr val="7000E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 l="7159" r="59431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8794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00" r="4768"/>
            <a:stretch>
              <a:fillRect/>
            </a:stretch>
          </p:blipFill>
          <p:spPr bwMode="auto">
            <a:xfrm>
              <a:off x="870" y="754"/>
              <a:ext cx="826" cy="3450"/>
            </a:xfrm>
            <a:prstGeom prst="rect">
              <a:avLst/>
            </a:prstGeom>
            <a:noFill/>
            <a:ln w="28440">
              <a:solidFill>
                <a:srgbClr val="7000E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 l="64200" r="4768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8795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13"/>
            <a:stretch>
              <a:fillRect/>
            </a:stretch>
          </p:blipFill>
          <p:spPr bwMode="auto">
            <a:xfrm>
              <a:off x="2460" y="754"/>
              <a:ext cx="826" cy="3450"/>
            </a:xfrm>
            <a:prstGeom prst="rect">
              <a:avLst/>
            </a:prstGeom>
            <a:noFill/>
            <a:ln w="28440">
              <a:solidFill>
                <a:srgbClr val="7000E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 l="71413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" name="Matrigiani DOPM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28122" t="15327" r="9633" b="6741"/>
          <a:stretch/>
        </p:blipFill>
        <p:spPr>
          <a:xfrm>
            <a:off x="6153566" y="255420"/>
            <a:ext cx="2613508" cy="2454131"/>
          </a:xfrm>
          <a:prstGeom prst="rect">
            <a:avLst/>
          </a:prstGeom>
        </p:spPr>
      </p:pic>
      <p:pic>
        <p:nvPicPr>
          <p:cNvPr id="3" name="Matrigiani LA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15187" t="9669" r="27987"/>
          <a:stretch/>
        </p:blipFill>
        <p:spPr>
          <a:xfrm>
            <a:off x="6181010" y="2834388"/>
            <a:ext cx="2672793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4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697"/>
                </p:tgtEl>
              </p:cMediaNode>
            </p:video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69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asellaDiTesto 1">
            <a:extLst>
              <a:ext uri="{FF2B5EF4-FFF2-40B4-BE49-F238E27FC236}">
                <a16:creationId xmlns:a16="http://schemas.microsoft.com/office/drawing/2014/main" id="{6D2B0F91-7968-5F4D-A8C8-5A681690E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505" y="511969"/>
            <a:ext cx="70897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000" b="1" dirty="0">
                <a:solidFill>
                  <a:schemeClr val="bg1"/>
                </a:solidFill>
              </a:rPr>
              <a:t>Repolarization</a:t>
            </a:r>
            <a:r>
              <a:rPr lang="en-US" altLang="it-IT" sz="1800" b="1" dirty="0">
                <a:solidFill>
                  <a:schemeClr val="bg1"/>
                </a:solidFill>
              </a:rPr>
              <a:t> abnormalities precede morphologic changes in CMPs  </a:t>
            </a:r>
          </a:p>
        </p:txBody>
      </p:sp>
      <p:pic>
        <p:nvPicPr>
          <p:cNvPr id="23" name="Immagine 5">
            <a:extLst>
              <a:ext uri="{FF2B5EF4-FFF2-40B4-BE49-F238E27FC236}">
                <a16:creationId xmlns:a16="http://schemas.microsoft.com/office/drawing/2014/main" id="{DF5F844F-3180-1043-82D0-40CC7012C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05" y="1273175"/>
            <a:ext cx="7089775" cy="3744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291669" y="170343"/>
            <a:ext cx="4319588" cy="80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9" tIns="35099" rIns="67499" bIns="35099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1313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ECG abnormalities precede LVH in HCM</a:t>
            </a:r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3239263118"/>
              </p:ext>
            </p:extLst>
          </p:nvPr>
        </p:nvGraphicFramePr>
        <p:xfrm>
          <a:off x="1223962" y="2047883"/>
          <a:ext cx="6891338" cy="3131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9333" name="Line 4"/>
          <p:cNvSpPr>
            <a:spLocks noChangeShapeType="1"/>
          </p:cNvSpPr>
          <p:nvPr/>
        </p:nvSpPr>
        <p:spPr bwMode="auto">
          <a:xfrm>
            <a:off x="2212183" y="4673212"/>
            <a:ext cx="5174456" cy="1190"/>
          </a:xfrm>
          <a:prstGeom prst="line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579" tIns="34289" rIns="68579" bIns="34289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34" name="Text Box 5"/>
          <p:cNvSpPr txBox="1">
            <a:spLocks noChangeArrowheads="1"/>
          </p:cNvSpPr>
          <p:nvPr/>
        </p:nvSpPr>
        <p:spPr bwMode="auto">
          <a:xfrm>
            <a:off x="2451463" y="4409995"/>
            <a:ext cx="1729979" cy="347882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499" tIns="35099" rIns="67499" bIns="35099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n-US" b="1" dirty="0">
                <a:solidFill>
                  <a:srgbClr val="FFFFFF"/>
                </a:solidFill>
                <a:cs typeface="Times New Roman" panose="02020603050405020304" pitchFamily="18" charset="0"/>
              </a:rPr>
              <a:t>Adolescence</a:t>
            </a:r>
          </a:p>
        </p:txBody>
      </p:sp>
      <p:sp>
        <p:nvSpPr>
          <p:cNvPr id="99335" name="Text Box 6"/>
          <p:cNvSpPr txBox="1">
            <a:spLocks noChangeArrowheads="1"/>
          </p:cNvSpPr>
          <p:nvPr/>
        </p:nvSpPr>
        <p:spPr bwMode="auto">
          <a:xfrm>
            <a:off x="4937479" y="3875740"/>
            <a:ext cx="1377554" cy="347882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9" tIns="35099" rIns="67499" bIns="35099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n-US" b="1" dirty="0">
                <a:solidFill>
                  <a:srgbClr val="FFFFFF"/>
                </a:solidFill>
                <a:cs typeface="Times New Roman" panose="02020603050405020304" pitchFamily="18" charset="0"/>
              </a:rPr>
              <a:t>Adulthood</a:t>
            </a:r>
          </a:p>
        </p:txBody>
      </p:sp>
      <p:sp>
        <p:nvSpPr>
          <p:cNvPr id="99349" name="Text Box 9"/>
          <p:cNvSpPr txBox="1">
            <a:spLocks noChangeArrowheads="1"/>
          </p:cNvSpPr>
          <p:nvPr/>
        </p:nvSpPr>
        <p:spPr bwMode="auto">
          <a:xfrm>
            <a:off x="1590676" y="3045624"/>
            <a:ext cx="1320404" cy="624881"/>
          </a:xfrm>
          <a:prstGeom prst="rect">
            <a:avLst/>
          </a:prstGeom>
          <a:solidFill>
            <a:srgbClr val="4D4D4D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9" tIns="35099" rIns="67499" bIns="35099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n-US" b="1" dirty="0">
                <a:solidFill>
                  <a:srgbClr val="FFFFFF"/>
                </a:solidFill>
                <a:cs typeface="Times New Roman" panose="02020603050405020304" pitchFamily="18" charset="0"/>
              </a:rPr>
              <a:t>Genotype anomalies</a:t>
            </a:r>
          </a:p>
        </p:txBody>
      </p:sp>
      <p:sp>
        <p:nvSpPr>
          <p:cNvPr id="99337" name="Text Box 10"/>
          <p:cNvSpPr txBox="1">
            <a:spLocks noChangeArrowheads="1"/>
          </p:cNvSpPr>
          <p:nvPr/>
        </p:nvSpPr>
        <p:spPr bwMode="auto">
          <a:xfrm>
            <a:off x="3467100" y="2590802"/>
            <a:ext cx="1782366" cy="347882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9" tIns="35099" rIns="67499" bIns="35099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n-US" b="1" dirty="0">
                <a:solidFill>
                  <a:srgbClr val="FFFF00"/>
                </a:solidFill>
                <a:cs typeface="Times New Roman" panose="02020603050405020304" pitchFamily="18" charset="0"/>
              </a:rPr>
              <a:t>Abnormal ECG</a:t>
            </a:r>
          </a:p>
        </p:txBody>
      </p:sp>
      <p:grpSp>
        <p:nvGrpSpPr>
          <p:cNvPr id="99338" name="Group 11"/>
          <p:cNvGrpSpPr>
            <a:grpSpLocks/>
          </p:cNvGrpSpPr>
          <p:nvPr/>
        </p:nvGrpSpPr>
        <p:grpSpPr bwMode="auto">
          <a:xfrm>
            <a:off x="5574517" y="1947866"/>
            <a:ext cx="1921669" cy="747713"/>
            <a:chOff x="3566" y="1480"/>
            <a:chExt cx="1614" cy="628"/>
          </a:xfrm>
        </p:grpSpPr>
        <p:sp>
          <p:nvSpPr>
            <p:cNvPr id="99346" name="Line 12"/>
            <p:cNvSpPr>
              <a:spLocks noChangeShapeType="1"/>
            </p:cNvSpPr>
            <p:nvPr/>
          </p:nvSpPr>
          <p:spPr bwMode="auto">
            <a:xfrm>
              <a:off x="4350" y="1649"/>
              <a:ext cx="0" cy="459"/>
            </a:xfrm>
            <a:prstGeom prst="line">
              <a:avLst/>
            </a:prstGeom>
            <a:noFill/>
            <a:ln w="38160">
              <a:solidFill>
                <a:srgbClr val="FFFF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347" name="Text Box 13"/>
            <p:cNvSpPr txBox="1">
              <a:spLocks noChangeArrowheads="1"/>
            </p:cNvSpPr>
            <p:nvPr/>
          </p:nvSpPr>
          <p:spPr bwMode="auto">
            <a:xfrm>
              <a:off x="3566" y="1480"/>
              <a:ext cx="1614" cy="312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1125"/>
                </a:spcBef>
              </a:pPr>
              <a:r>
                <a:rPr lang="en-US" b="1" dirty="0">
                  <a:solidFill>
                    <a:srgbClr val="FFFFFF"/>
                  </a:solidFill>
                  <a:cs typeface="Times New Roman" panose="02020603050405020304" pitchFamily="18" charset="0"/>
                </a:rPr>
                <a:t>LV Hypertrophy</a:t>
              </a:r>
            </a:p>
          </p:txBody>
        </p:sp>
      </p:grpSp>
      <p:sp>
        <p:nvSpPr>
          <p:cNvPr id="99341" name="Line 16"/>
          <p:cNvSpPr>
            <a:spLocks noChangeShapeType="1"/>
          </p:cNvSpPr>
          <p:nvPr/>
        </p:nvSpPr>
        <p:spPr bwMode="auto">
          <a:xfrm>
            <a:off x="4312454" y="2917032"/>
            <a:ext cx="2381" cy="435769"/>
          </a:xfrm>
          <a:prstGeom prst="line">
            <a:avLst/>
          </a:prstGeom>
          <a:noFill/>
          <a:ln w="381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579" tIns="34289" rIns="68579" bIns="34289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342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7710" r="11530"/>
          <a:stretch>
            <a:fillRect/>
          </a:stretch>
        </p:blipFill>
        <p:spPr bwMode="auto">
          <a:xfrm>
            <a:off x="5757872" y="504826"/>
            <a:ext cx="1566863" cy="1426370"/>
          </a:xfrm>
          <a:prstGeom prst="rect">
            <a:avLst/>
          </a:prstGeom>
          <a:noFill/>
          <a:ln w="12700" cmpd="sng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5750" t="7710" r="11530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43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r="2811"/>
          <a:stretch>
            <a:fillRect/>
          </a:stretch>
        </p:blipFill>
        <p:spPr bwMode="auto">
          <a:xfrm>
            <a:off x="3603510" y="979890"/>
            <a:ext cx="1430452" cy="1572815"/>
          </a:xfrm>
          <a:prstGeom prst="rect">
            <a:avLst/>
          </a:prstGeom>
          <a:noFill/>
          <a:ln w="3816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3937" r="2811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44" name="Line 19"/>
          <p:cNvSpPr>
            <a:spLocks noChangeShapeType="1"/>
          </p:cNvSpPr>
          <p:nvPr/>
        </p:nvSpPr>
        <p:spPr bwMode="auto">
          <a:xfrm flipH="1">
            <a:off x="2243147" y="3661173"/>
            <a:ext cx="4763" cy="719138"/>
          </a:xfrm>
          <a:prstGeom prst="line">
            <a:avLst/>
          </a:prstGeom>
          <a:noFill/>
          <a:ln w="3816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579" tIns="34289" rIns="68579" bIns="34289"/>
          <a:lstStyle/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345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1494244"/>
            <a:ext cx="1301354" cy="1612106"/>
          </a:xfrm>
          <a:prstGeom prst="rect">
            <a:avLst/>
          </a:prstGeom>
          <a:noFill/>
          <a:ln w="936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4EE38B8-43C2-37B7-0717-931C77E90FB5}"/>
              </a:ext>
            </a:extLst>
          </p:cNvPr>
          <p:cNvSpPr/>
          <p:nvPr/>
        </p:nvSpPr>
        <p:spPr>
          <a:xfrm>
            <a:off x="5431536" y="338328"/>
            <a:ext cx="2770632" cy="5038344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6864FB-3C06-5A65-87DF-A9531FB3E83F}"/>
              </a:ext>
            </a:extLst>
          </p:cNvPr>
          <p:cNvSpPr txBox="1"/>
          <p:nvPr/>
        </p:nvSpPr>
        <p:spPr>
          <a:xfrm>
            <a:off x="5431533" y="4538023"/>
            <a:ext cx="2770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diagnosis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HCM</a:t>
            </a:r>
          </a:p>
        </p:txBody>
      </p:sp>
    </p:spTree>
    <p:extLst>
      <p:ext uri="{BB962C8B-B14F-4D97-AF65-F5344CB8AC3E}">
        <p14:creationId xmlns:p14="http://schemas.microsoft.com/office/powerpoint/2010/main" val="42136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"/>
          <p:cNvSpPr>
            <a:spLocks noChangeArrowheads="1"/>
          </p:cNvSpPr>
          <p:nvPr/>
        </p:nvSpPr>
        <p:spPr bwMode="auto">
          <a:xfrm>
            <a:off x="1357312" y="383382"/>
            <a:ext cx="6482954" cy="671038"/>
          </a:xfrm>
          <a:prstGeom prst="rect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4" rIns="67491" bIns="35094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685698" eaLnBrk="1" hangingPunct="1">
              <a:spcBef>
                <a:spcPts val="450"/>
              </a:spcBef>
            </a:pPr>
            <a:r>
              <a:rPr lang="it-IT" sz="2100" b="1" i="1">
                <a:solidFill>
                  <a:srgbClr val="FFFFFF"/>
                </a:solidFill>
                <a:cs typeface="Times New Roman" panose="02020603050405020304" pitchFamily="18" charset="0"/>
              </a:rPr>
              <a:t>Long-term follow-up of athletes with abnormal ECG </a:t>
            </a:r>
            <a:r>
              <a:rPr lang="it-IT" b="1" i="1">
                <a:solidFill>
                  <a:srgbClr val="FFFFFF"/>
                </a:solidFill>
                <a:cs typeface="Times New Roman" panose="02020603050405020304" pitchFamily="18" charset="0"/>
              </a:rPr>
              <a:t>(</a:t>
            </a:r>
            <a:r>
              <a:rPr lang="es-ES" b="1" i="1">
                <a:solidFill>
                  <a:srgbClr val="FFFFFF"/>
                </a:solidFill>
                <a:cs typeface="Times New Roman" panose="02020603050405020304" pitchFamily="18" charset="0"/>
              </a:rPr>
              <a:t>Pelliccia et al. New Engl J Med 2008; 358: 152-63)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r="2811"/>
          <a:stretch>
            <a:fillRect/>
          </a:stretch>
        </p:blipFill>
        <p:spPr bwMode="auto">
          <a:xfrm>
            <a:off x="6208314" y="1395238"/>
            <a:ext cx="2089547" cy="2556544"/>
          </a:xfrm>
          <a:prstGeom prst="rect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3937" r="2811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19812" name="Group 3"/>
          <p:cNvGrpSpPr>
            <a:grpSpLocks/>
          </p:cNvGrpSpPr>
          <p:nvPr/>
        </p:nvGrpSpPr>
        <p:grpSpPr bwMode="auto">
          <a:xfrm>
            <a:off x="2589622" y="1169201"/>
            <a:ext cx="3267075" cy="1095376"/>
            <a:chOff x="1215" y="742"/>
            <a:chExt cx="2744" cy="920"/>
          </a:xfrm>
        </p:grpSpPr>
        <p:sp>
          <p:nvSpPr>
            <p:cNvPr id="119827" name="Oval 4"/>
            <p:cNvSpPr>
              <a:spLocks noChangeArrowheads="1"/>
            </p:cNvSpPr>
            <p:nvPr/>
          </p:nvSpPr>
          <p:spPr bwMode="auto">
            <a:xfrm>
              <a:off x="2475" y="742"/>
              <a:ext cx="1079" cy="517"/>
            </a:xfrm>
            <a:prstGeom prst="ellipse">
              <a:avLst/>
            </a:prstGeom>
            <a:solidFill>
              <a:srgbClr val="FFC000"/>
            </a:solidFill>
            <a:ln w="2844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defTabSz="685698" eaLnBrk="1" hangingPunct="1">
                <a:lnSpc>
                  <a:spcPct val="90000"/>
                </a:lnSpc>
                <a:spcBef>
                  <a:spcPts val="900"/>
                </a:spcBef>
              </a:pPr>
              <a:r>
                <a:rPr lang="it-IT" sz="3600" b="1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81</a:t>
              </a:r>
            </a:p>
          </p:txBody>
        </p:sp>
        <p:sp>
          <p:nvSpPr>
            <p:cNvPr id="119828" name="Rectangle 5"/>
            <p:cNvSpPr>
              <a:spLocks noChangeArrowheads="1"/>
            </p:cNvSpPr>
            <p:nvPr/>
          </p:nvSpPr>
          <p:spPr bwMode="auto">
            <a:xfrm>
              <a:off x="1215" y="810"/>
              <a:ext cx="1289" cy="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defTabSz="685698" eaLnBrk="1" hangingPunct="1"/>
              <a:r>
                <a:rPr lang="en-US" sz="2100" b="1" i="1">
                  <a:solidFill>
                    <a:srgbClr val="FFFFFF"/>
                  </a:solidFill>
                  <a:cs typeface="Times New Roman" panose="02020603050405020304" pitchFamily="18" charset="0"/>
                </a:rPr>
                <a:t>Study group</a:t>
              </a:r>
            </a:p>
          </p:txBody>
        </p:sp>
        <p:sp>
          <p:nvSpPr>
            <p:cNvPr id="119829" name="Text Box 6"/>
            <p:cNvSpPr txBox="1">
              <a:spLocks noChangeArrowheads="1"/>
            </p:cNvSpPr>
            <p:nvPr/>
          </p:nvSpPr>
          <p:spPr bwMode="auto">
            <a:xfrm>
              <a:off x="1890" y="1350"/>
              <a:ext cx="2069" cy="3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defTabSz="685698" eaLnBrk="1" hangingPunct="1"/>
              <a:r>
                <a:rPr lang="en-US" b="1">
                  <a:solidFill>
                    <a:srgbClr val="FFFFFF"/>
                  </a:solidFill>
                  <a:cs typeface="Times New Roman" panose="02020603050405020304" pitchFamily="18" charset="0"/>
                </a:rPr>
                <a:t>9-year follow-up</a:t>
              </a:r>
            </a:p>
          </p:txBody>
        </p:sp>
      </p:grp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757237" y="2055755"/>
            <a:ext cx="3328988" cy="1496615"/>
          </a:xfrm>
          <a:prstGeom prst="ellipse">
            <a:avLst/>
          </a:prstGeom>
          <a:solidFill>
            <a:srgbClr val="FFFFFF">
              <a:alpha val="29803"/>
            </a:srgbClr>
          </a:solidFill>
          <a:ln w="255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571" tIns="34289" rIns="68571" bIns="34289" anchor="ctr"/>
          <a:lstStyle/>
          <a:p>
            <a:pPr defTabSz="685698"/>
            <a:endParaRPr lang="en-US" sz="1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944015" y="2268147"/>
            <a:ext cx="7353064" cy="3351610"/>
            <a:chOff x="-230" y="1665"/>
            <a:chExt cx="6245" cy="2815"/>
          </a:xfrm>
        </p:grpSpPr>
        <p:grpSp>
          <p:nvGrpSpPr>
            <p:cNvPr id="119815" name="Group 9"/>
            <p:cNvGrpSpPr>
              <a:grpSpLocks/>
            </p:cNvGrpSpPr>
            <p:nvPr/>
          </p:nvGrpSpPr>
          <p:grpSpPr bwMode="auto">
            <a:xfrm>
              <a:off x="-230" y="1665"/>
              <a:ext cx="6245" cy="2815"/>
              <a:chOff x="-230" y="1665"/>
              <a:chExt cx="6245" cy="2815"/>
            </a:xfrm>
          </p:grpSpPr>
          <p:sp>
            <p:nvSpPr>
              <p:cNvPr id="119817" name="Line 10"/>
              <p:cNvSpPr>
                <a:spLocks noChangeShapeType="1"/>
              </p:cNvSpPr>
              <p:nvPr/>
            </p:nvSpPr>
            <p:spPr bwMode="auto">
              <a:xfrm flipH="1">
                <a:off x="1455" y="2154"/>
                <a:ext cx="1579" cy="1174"/>
              </a:xfrm>
              <a:prstGeom prst="line">
                <a:avLst/>
              </a:prstGeom>
              <a:noFill/>
              <a:ln w="57240">
                <a:solidFill>
                  <a:srgbClr val="FFFF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698"/>
                <a:endParaRPr lang="it-IT" sz="1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818" name="Oval 11"/>
              <p:cNvSpPr>
                <a:spLocks noChangeArrowheads="1"/>
              </p:cNvSpPr>
              <p:nvPr/>
            </p:nvSpPr>
            <p:spPr bwMode="auto">
              <a:xfrm>
                <a:off x="2542" y="3192"/>
                <a:ext cx="1023" cy="494"/>
              </a:xfrm>
              <a:prstGeom prst="ellipse">
                <a:avLst/>
              </a:prstGeom>
              <a:solidFill>
                <a:srgbClr val="FF0000"/>
              </a:solidFill>
              <a:ln w="3816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1pPr>
                <a:lvl2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2pPr>
                <a:lvl3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3pPr>
                <a:lvl4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4pPr>
                <a:lvl5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9pPr>
              </a:lstStyle>
              <a:p>
                <a:pPr algn="ctr" defTabSz="685698" eaLnBrk="1" hangingPunct="1">
                  <a:spcBef>
                    <a:spcPts val="675"/>
                  </a:spcBef>
                </a:pPr>
                <a:r>
                  <a:rPr lang="it-IT" sz="2700" b="1" i="1">
                    <a:solidFill>
                      <a:srgbClr val="000066"/>
                    </a:solidFill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119819" name="Line 12"/>
              <p:cNvSpPr>
                <a:spLocks noChangeShapeType="1"/>
              </p:cNvSpPr>
              <p:nvPr/>
            </p:nvSpPr>
            <p:spPr bwMode="auto">
              <a:xfrm>
                <a:off x="3034" y="1665"/>
                <a:ext cx="27" cy="1542"/>
              </a:xfrm>
              <a:prstGeom prst="line">
                <a:avLst/>
              </a:prstGeom>
              <a:noFill/>
              <a:ln w="57240">
                <a:solidFill>
                  <a:srgbClr val="FFFF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698"/>
                <a:endParaRPr lang="it-IT" sz="1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820" name="Oval 13"/>
              <p:cNvSpPr>
                <a:spLocks noChangeArrowheads="1"/>
              </p:cNvSpPr>
              <p:nvPr/>
            </p:nvSpPr>
            <p:spPr bwMode="auto">
              <a:xfrm>
                <a:off x="1383" y="1835"/>
                <a:ext cx="941" cy="563"/>
              </a:xfrm>
              <a:prstGeom prst="ellipse">
                <a:avLst/>
              </a:prstGeom>
              <a:solidFill>
                <a:srgbClr val="00B050"/>
              </a:solidFill>
              <a:ln w="3816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1pPr>
                <a:lvl2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2pPr>
                <a:lvl3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3pPr>
                <a:lvl4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4pPr>
                <a:lvl5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9pPr>
              </a:lstStyle>
              <a:p>
                <a:pPr algn="ctr" defTabSz="685698" eaLnBrk="1" hangingPunct="1">
                  <a:spcBef>
                    <a:spcPts val="750"/>
                  </a:spcBef>
                </a:pPr>
                <a:r>
                  <a:rPr lang="it-IT" sz="3000" b="1" i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70</a:t>
                </a:r>
              </a:p>
            </p:txBody>
          </p:sp>
          <p:sp>
            <p:nvSpPr>
              <p:cNvPr id="119821" name="Line 14"/>
              <p:cNvSpPr>
                <a:spLocks noChangeShapeType="1"/>
              </p:cNvSpPr>
              <p:nvPr/>
            </p:nvSpPr>
            <p:spPr bwMode="auto">
              <a:xfrm flipH="1">
                <a:off x="2363" y="2154"/>
                <a:ext cx="670" cy="0"/>
              </a:xfrm>
              <a:prstGeom prst="line">
                <a:avLst/>
              </a:prstGeom>
              <a:noFill/>
              <a:ln w="57240">
                <a:solidFill>
                  <a:srgbClr val="FFFF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698"/>
                <a:endParaRPr lang="it-IT" sz="1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822" name="Oval 15"/>
              <p:cNvSpPr>
                <a:spLocks noChangeArrowheads="1"/>
              </p:cNvSpPr>
              <p:nvPr/>
            </p:nvSpPr>
            <p:spPr bwMode="auto">
              <a:xfrm>
                <a:off x="664" y="3239"/>
                <a:ext cx="953" cy="487"/>
              </a:xfrm>
              <a:prstGeom prst="ellipse">
                <a:avLst/>
              </a:prstGeom>
              <a:solidFill>
                <a:srgbClr val="FFC000"/>
              </a:solidFill>
              <a:ln w="3816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1pPr>
                <a:lvl2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2pPr>
                <a:lvl3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3pPr>
                <a:lvl4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4pPr>
                <a:lvl5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9pPr>
              </a:lstStyle>
              <a:p>
                <a:pPr algn="ctr" defTabSz="685698" eaLnBrk="1" hangingPunct="1">
                  <a:spcBef>
                    <a:spcPts val="750"/>
                  </a:spcBef>
                </a:pPr>
                <a:r>
                  <a:rPr lang="it-IT" sz="3000" b="1" i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19823" name="Text Box 16"/>
              <p:cNvSpPr txBox="1">
                <a:spLocks noChangeArrowheads="1"/>
              </p:cNvSpPr>
              <p:nvPr/>
            </p:nvSpPr>
            <p:spPr bwMode="auto">
              <a:xfrm>
                <a:off x="2071" y="3703"/>
                <a:ext cx="2170" cy="77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1pPr>
                <a:lvl2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2pPr>
                <a:lvl3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3pPr>
                <a:lvl4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4pPr>
                <a:lvl5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9pPr>
              </a:lstStyle>
              <a:p>
                <a:pPr algn="ctr" defTabSz="685698" eaLnBrk="1" hangingPunct="1">
                  <a:spcBef>
                    <a:spcPts val="1125"/>
                  </a:spcBef>
                </a:pPr>
                <a:r>
                  <a:rPr lang="en-US" b="1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Cardiomyopathies</a:t>
                </a:r>
                <a:r>
                  <a:rPr lang="en-US" b="1" i="1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 (HCM3; ARVC1; DCM1)</a:t>
                </a:r>
              </a:p>
            </p:txBody>
          </p:sp>
          <p:sp>
            <p:nvSpPr>
              <p:cNvPr id="119824" name="Text Box 17"/>
              <p:cNvSpPr txBox="1">
                <a:spLocks noChangeArrowheads="1"/>
              </p:cNvSpPr>
              <p:nvPr/>
            </p:nvSpPr>
            <p:spPr bwMode="auto">
              <a:xfrm>
                <a:off x="78" y="3780"/>
                <a:ext cx="2158" cy="6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1pPr>
                <a:lvl2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2pPr>
                <a:lvl3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3pPr>
                <a:lvl4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4pPr>
                <a:lvl5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9pPr>
              </a:lstStyle>
              <a:p>
                <a:pPr algn="ctr" defTabSz="685698" eaLnBrk="1" hangingPunct="1">
                  <a:lnSpc>
                    <a:spcPct val="80000"/>
                  </a:lnSpc>
                  <a:spcBef>
                    <a:spcPts val="1125"/>
                  </a:spcBef>
                </a:pPr>
                <a:r>
                  <a:rPr lang="en-US" b="1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Other CV disease </a:t>
                </a:r>
                <a:r>
                  <a:rPr lang="en-US" b="1" i="1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en-US" b="1" i="1" dirty="0" err="1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hpt</a:t>
                </a:r>
                <a:r>
                  <a:rPr lang="en-US" b="1" i="1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 3, CAD 1, </a:t>
                </a:r>
                <a:r>
                  <a:rPr lang="en-US" b="1" i="1" dirty="0" err="1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myoc</a:t>
                </a:r>
                <a:r>
                  <a:rPr lang="en-US" b="1" i="1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 1, SVT 1)</a:t>
                </a:r>
              </a:p>
            </p:txBody>
          </p:sp>
          <p:sp>
            <p:nvSpPr>
              <p:cNvPr id="119825" name="Rectangle 18"/>
              <p:cNvSpPr>
                <a:spLocks noChangeArrowheads="1"/>
              </p:cNvSpPr>
              <p:nvPr/>
            </p:nvSpPr>
            <p:spPr bwMode="auto">
              <a:xfrm>
                <a:off x="-230" y="1812"/>
                <a:ext cx="1609" cy="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1pPr>
                <a:lvl2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2pPr>
                <a:lvl3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3pPr>
                <a:lvl4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4pPr>
                <a:lvl5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9pPr>
              </a:lstStyle>
              <a:p>
                <a:pPr algn="ctr" defTabSz="685698" eaLnBrk="1" hangingPunct="1"/>
                <a:r>
                  <a:rPr lang="en-US" sz="2100" b="1" i="1" dirty="0">
                    <a:solidFill>
                      <a:srgbClr val="FFFF00"/>
                    </a:solidFill>
                    <a:cs typeface="Times New Roman" panose="02020603050405020304" pitchFamily="18" charset="0"/>
                  </a:rPr>
                  <a:t>No symptoms, </a:t>
                </a:r>
              </a:p>
              <a:p>
                <a:pPr algn="ctr" defTabSz="685698" eaLnBrk="1" hangingPunct="1"/>
                <a:r>
                  <a:rPr lang="en-US" sz="2100" b="1" i="1" dirty="0">
                    <a:solidFill>
                      <a:srgbClr val="FFFF00"/>
                    </a:solidFill>
                    <a:cs typeface="Times New Roman" panose="02020603050405020304" pitchFamily="18" charset="0"/>
                  </a:rPr>
                  <a:t>no CV disease</a:t>
                </a:r>
              </a:p>
            </p:txBody>
          </p:sp>
          <p:sp>
            <p:nvSpPr>
              <p:cNvPr id="119826" name="Text Box 19"/>
              <p:cNvSpPr txBox="1">
                <a:spLocks noChangeArrowheads="1"/>
              </p:cNvSpPr>
              <p:nvPr/>
            </p:nvSpPr>
            <p:spPr bwMode="auto">
              <a:xfrm>
                <a:off x="4486" y="3113"/>
                <a:ext cx="1529" cy="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1pPr>
                <a:lvl2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2pPr>
                <a:lvl3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3pPr>
                <a:lvl4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4pPr>
                <a:lvl5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9pPr>
              </a:lstStyle>
              <a:p>
                <a:pPr defTabSz="685698" eaLnBrk="1" hangingPunct="1">
                  <a:spcBef>
                    <a:spcPts val="1125"/>
                  </a:spcBef>
                </a:pPr>
                <a:r>
                  <a:rPr lang="en-US" b="1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1,</a:t>
                </a:r>
                <a:r>
                  <a:rPr lang="en-US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sudden death</a:t>
                </a:r>
              </a:p>
              <a:p>
                <a:pPr defTabSz="685698" eaLnBrk="1" hangingPunct="1">
                  <a:spcBef>
                    <a:spcPts val="1125"/>
                  </a:spcBef>
                </a:pPr>
                <a:r>
                  <a:rPr lang="en-US" b="1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1, cardiac arrest</a:t>
                </a:r>
              </a:p>
            </p:txBody>
          </p:sp>
        </p:grpSp>
        <p:cxnSp>
          <p:nvCxnSpPr>
            <p:cNvPr id="119816" name="AutoShape 20"/>
            <p:cNvCxnSpPr>
              <a:cxnSpLocks noChangeShapeType="1"/>
              <a:stCxn id="119818" idx="6"/>
              <a:endCxn id="119826" idx="1"/>
            </p:cNvCxnSpPr>
            <p:nvPr/>
          </p:nvCxnSpPr>
          <p:spPr bwMode="auto">
            <a:xfrm>
              <a:off x="3565" y="3439"/>
              <a:ext cx="921" cy="7"/>
            </a:xfrm>
            <a:prstGeom prst="straightConnector1">
              <a:avLst/>
            </a:prstGeom>
            <a:noFill/>
            <a:ln w="28440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376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1590208" y="1217907"/>
            <a:ext cx="6090962" cy="3742876"/>
            <a:chOff x="1259632" y="764704"/>
            <a:chExt cx="6762176" cy="5176797"/>
          </a:xfrm>
        </p:grpSpPr>
        <p:pic>
          <p:nvPicPr>
            <p:cNvPr id="120838" name="Immagin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31" t="7944" r="9216" b="13664"/>
            <a:stretch>
              <a:fillRect/>
            </a:stretch>
          </p:blipFill>
          <p:spPr bwMode="auto">
            <a:xfrm>
              <a:off x="1259632" y="764704"/>
              <a:ext cx="6762176" cy="4447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39" name="CasellaDiTesto 2"/>
            <p:cNvSpPr txBox="1">
              <a:spLocks noChangeArrowheads="1"/>
            </p:cNvSpPr>
            <p:nvPr/>
          </p:nvSpPr>
          <p:spPr bwMode="auto">
            <a:xfrm>
              <a:off x="1547664" y="5354051"/>
              <a:ext cx="6042096" cy="5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685698"/>
              <a:r>
                <a:rPr lang="en-US" sz="2160" dirty="0">
                  <a:solidFill>
                    <a:srgbClr val="FFFFFF"/>
                  </a:solidFill>
                  <a:latin typeface="Comic Sans MS"/>
                  <a:cs typeface="Comic Sans MS"/>
                </a:rPr>
                <a:t>Alberto, goalkeeper, 1970s</a:t>
              </a: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3239851" y="736023"/>
            <a:ext cx="289811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98"/>
            <a:r>
              <a:rPr lang="en-GB" sz="1260" dirty="0">
                <a:solidFill>
                  <a:prstClr val="black"/>
                </a:solidFill>
                <a:latin typeface="Calibri"/>
              </a:rPr>
              <a:t>The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239851" y="458932"/>
            <a:ext cx="262100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98"/>
            <a:r>
              <a:rPr lang="en-GB" sz="2160" dirty="0">
                <a:solidFill>
                  <a:prstClr val="white"/>
                </a:solidFill>
                <a:latin typeface="Comic Sans MS"/>
                <a:cs typeface="Comic Sans MS"/>
              </a:rPr>
              <a:t>The oldest case </a:t>
            </a:r>
            <a:r>
              <a:rPr lang="mr-IN" sz="2160" dirty="0">
                <a:solidFill>
                  <a:prstClr val="white"/>
                </a:solidFill>
                <a:latin typeface="Comic Sans MS"/>
                <a:cs typeface="Comic Sans MS"/>
              </a:rPr>
              <a:t>…</a:t>
            </a:r>
            <a:endParaRPr lang="en-GB" sz="2160" dirty="0">
              <a:solidFill>
                <a:prstClr val="white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872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/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" b="6488"/>
          <a:stretch>
            <a:fillRect/>
          </a:stretch>
        </p:blipFill>
        <p:spPr bwMode="auto">
          <a:xfrm>
            <a:off x="2997380" y="369710"/>
            <a:ext cx="5872301" cy="500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>
                    <a:lum bright="-18000" contrast="12000"/>
                  </a:blip>
                  <a:srcRect t="2596" b="64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775328" y="2146482"/>
            <a:ext cx="1829479" cy="1713182"/>
          </a:xfrm>
          <a:prstGeom prst="rect">
            <a:avLst/>
          </a:prstGeom>
          <a:gradFill rotWithShape="0">
            <a:gsLst>
              <a:gs pos="0">
                <a:srgbClr val="333333"/>
              </a:gs>
              <a:gs pos="50000">
                <a:srgbClr val="4D4D4D"/>
              </a:gs>
              <a:gs pos="100000">
                <a:srgbClr val="333333"/>
              </a:gs>
            </a:gsLst>
            <a:lin ang="5400000" scaled="1"/>
          </a:gra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0984" tIns="42111" rIns="80984" bIns="42111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charset="0"/>
                <a:ea typeface="Microsoft YaHei" charset="0"/>
                <a:cs typeface="Microsoft YaHei" charset="0"/>
              </a:defRPr>
            </a:lvl9pPr>
          </a:lstStyle>
          <a:p>
            <a:pPr defTabSz="685698" eaLnBrk="1" hangingPunct="1">
              <a:lnSpc>
                <a:spcPct val="120000"/>
              </a:lnSpc>
              <a:spcBef>
                <a:spcPts val="1800"/>
              </a:spcBef>
            </a:pPr>
            <a:r>
              <a:rPr lang="en-GB" sz="216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Alberto  </a:t>
            </a:r>
          </a:p>
          <a:p>
            <a:pPr defTabSz="685698" eaLnBrk="1" hangingPunct="1">
              <a:lnSpc>
                <a:spcPct val="120000"/>
              </a:lnSpc>
              <a:spcBef>
                <a:spcPts val="1800"/>
              </a:spcBef>
            </a:pPr>
            <a:r>
              <a:rPr lang="en-GB" sz="216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27 year-old,</a:t>
            </a:r>
          </a:p>
          <a:p>
            <a:pPr defTabSz="685698" eaLnBrk="1" hangingPunct="1">
              <a:lnSpc>
                <a:spcPct val="120000"/>
              </a:lnSpc>
              <a:spcBef>
                <a:spcPts val="1800"/>
              </a:spcBef>
            </a:pPr>
            <a:r>
              <a:rPr lang="en-GB" sz="216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 Rome 1975</a:t>
            </a:r>
          </a:p>
        </p:txBody>
      </p:sp>
    </p:spTree>
    <p:extLst>
      <p:ext uri="{BB962C8B-B14F-4D97-AF65-F5344CB8AC3E}">
        <p14:creationId xmlns:p14="http://schemas.microsoft.com/office/powerpoint/2010/main" val="31329983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uppo 64"/>
          <p:cNvGrpSpPr>
            <a:grpSpLocks/>
          </p:cNvGrpSpPr>
          <p:nvPr/>
        </p:nvGrpSpPr>
        <p:grpSpPr bwMode="auto">
          <a:xfrm>
            <a:off x="865839" y="438153"/>
            <a:ext cx="3511868" cy="2458799"/>
            <a:chOff x="454788" y="187092"/>
            <a:chExt cx="3901188" cy="3278522"/>
          </a:xfrm>
        </p:grpSpPr>
        <p:grpSp>
          <p:nvGrpSpPr>
            <p:cNvPr id="122928" name="Gruppo 111"/>
            <p:cNvGrpSpPr>
              <a:grpSpLocks/>
            </p:cNvGrpSpPr>
            <p:nvPr/>
          </p:nvGrpSpPr>
          <p:grpSpPr bwMode="auto">
            <a:xfrm>
              <a:off x="455938" y="187092"/>
              <a:ext cx="3900038" cy="3025884"/>
              <a:chOff x="495895" y="44624"/>
              <a:chExt cx="4105473" cy="3240360"/>
            </a:xfrm>
          </p:grpSpPr>
          <p:pic>
            <p:nvPicPr>
              <p:cNvPr id="122930" name="Picture 2" descr="ECG Ginulfi 71 D"/>
              <p:cNvPicPr>
                <a:picLocks noChangeAspect="1" noChangeArrowheads="1"/>
              </p:cNvPicPr>
              <p:nvPr/>
            </p:nvPicPr>
            <p:blipFill>
              <a:blip r:embed="rId3">
                <a:lum bright="-24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73" r="59572" b="8307"/>
              <a:stretch>
                <a:fillRect/>
              </a:stretch>
            </p:blipFill>
            <p:spPr bwMode="auto">
              <a:xfrm>
                <a:off x="495895" y="60202"/>
                <a:ext cx="958431" cy="3209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931" name="Picture 3" descr="ECG Ginulfi 71 aV"/>
              <p:cNvPicPr>
                <a:picLocks noChangeAspect="1" noChangeArrowheads="1"/>
              </p:cNvPicPr>
              <p:nvPr/>
            </p:nvPicPr>
            <p:blipFill>
              <a:blip r:embed="rId4">
                <a:lum bright="-24000" contrast="30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00" t="2521" b="7315"/>
              <a:stretch>
                <a:fillRect/>
              </a:stretch>
            </p:blipFill>
            <p:spPr bwMode="auto">
              <a:xfrm>
                <a:off x="1545451" y="49816"/>
                <a:ext cx="868935" cy="3235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932" name="Picture 4" descr="ECG Ginulfi 71 V1-3"/>
              <p:cNvPicPr>
                <a:picLocks noChangeAspect="1" noChangeArrowheads="1"/>
              </p:cNvPicPr>
              <p:nvPr/>
            </p:nvPicPr>
            <p:blipFill>
              <a:blip r:embed="rId5">
                <a:lum bright="-24000" contrast="30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90" t="2164" b="11598"/>
              <a:stretch>
                <a:fillRect/>
              </a:stretch>
            </p:blipFill>
            <p:spPr bwMode="auto">
              <a:xfrm>
                <a:off x="2485983" y="58472"/>
                <a:ext cx="950296" cy="32109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933" name="Picture 5" descr="ECG Ginulfi 71 V4-6"/>
              <p:cNvPicPr>
                <a:picLocks noChangeAspect="1" noChangeArrowheads="1"/>
              </p:cNvPicPr>
              <p:nvPr/>
            </p:nvPicPr>
            <p:blipFill>
              <a:blip r:embed="rId6">
                <a:lum bright="-18000" contrast="24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148" t="2881" b="8998"/>
              <a:stretch>
                <a:fillRect/>
              </a:stretch>
            </p:blipFill>
            <p:spPr bwMode="auto">
              <a:xfrm>
                <a:off x="3511131" y="44624"/>
                <a:ext cx="1054438" cy="3240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30" name="Text Box 69"/>
              <p:cNvSpPr txBox="1">
                <a:spLocks noChangeArrowheads="1"/>
              </p:cNvSpPr>
              <p:nvPr/>
            </p:nvSpPr>
            <p:spPr bwMode="auto">
              <a:xfrm>
                <a:off x="1213104" y="122828"/>
                <a:ext cx="213855" cy="32960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I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31" name="Text Box 70"/>
              <p:cNvSpPr txBox="1">
                <a:spLocks noChangeArrowheads="1"/>
              </p:cNvSpPr>
              <p:nvPr/>
            </p:nvSpPr>
            <p:spPr bwMode="auto">
              <a:xfrm>
                <a:off x="1132909" y="1192182"/>
                <a:ext cx="294051" cy="32960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II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32" name="Text Box 71"/>
              <p:cNvSpPr txBox="1">
                <a:spLocks noChangeArrowheads="1"/>
              </p:cNvSpPr>
              <p:nvPr/>
            </p:nvSpPr>
            <p:spPr bwMode="auto">
              <a:xfrm>
                <a:off x="1057725" y="2164633"/>
                <a:ext cx="369233" cy="32960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III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33" name="Text Box 87"/>
              <p:cNvSpPr txBox="1">
                <a:spLocks noChangeArrowheads="1"/>
              </p:cNvSpPr>
              <p:nvPr/>
            </p:nvSpPr>
            <p:spPr bwMode="auto">
              <a:xfrm>
                <a:off x="2016731" y="122828"/>
                <a:ext cx="516259" cy="32960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AVR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34" name="Text Box 88"/>
              <p:cNvSpPr txBox="1">
                <a:spLocks noChangeArrowheads="1"/>
              </p:cNvSpPr>
              <p:nvPr/>
            </p:nvSpPr>
            <p:spPr bwMode="auto">
              <a:xfrm>
                <a:off x="2016731" y="1190480"/>
                <a:ext cx="516259" cy="32960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AVL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35" name="Text Box 89"/>
              <p:cNvSpPr txBox="1">
                <a:spLocks noChangeArrowheads="1"/>
              </p:cNvSpPr>
              <p:nvPr/>
            </p:nvSpPr>
            <p:spPr bwMode="auto">
              <a:xfrm>
                <a:off x="2016731" y="2164633"/>
                <a:ext cx="516259" cy="32960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AVF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36" name="Text Box 101"/>
              <p:cNvSpPr txBox="1">
                <a:spLocks noChangeArrowheads="1"/>
              </p:cNvSpPr>
              <p:nvPr/>
            </p:nvSpPr>
            <p:spPr bwMode="auto">
              <a:xfrm>
                <a:off x="3132786" y="122828"/>
                <a:ext cx="360880" cy="32960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1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37" name="Text Box 102"/>
              <p:cNvSpPr txBox="1">
                <a:spLocks noChangeArrowheads="1"/>
              </p:cNvSpPr>
              <p:nvPr/>
            </p:nvSpPr>
            <p:spPr bwMode="auto">
              <a:xfrm>
                <a:off x="3122761" y="1190480"/>
                <a:ext cx="370905" cy="32960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2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38" name="Text Box 103"/>
              <p:cNvSpPr txBox="1">
                <a:spLocks noChangeArrowheads="1"/>
              </p:cNvSpPr>
              <p:nvPr/>
            </p:nvSpPr>
            <p:spPr bwMode="auto">
              <a:xfrm>
                <a:off x="3122761" y="2164633"/>
                <a:ext cx="360880" cy="32960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3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39" name="Text Box 112"/>
              <p:cNvSpPr txBox="1">
                <a:spLocks noChangeArrowheads="1"/>
              </p:cNvSpPr>
              <p:nvPr/>
            </p:nvSpPr>
            <p:spPr bwMode="auto">
              <a:xfrm>
                <a:off x="4232135" y="122828"/>
                <a:ext cx="357539" cy="32960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4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40" name="Text Box 113"/>
              <p:cNvSpPr txBox="1">
                <a:spLocks noChangeArrowheads="1"/>
              </p:cNvSpPr>
              <p:nvPr/>
            </p:nvSpPr>
            <p:spPr bwMode="auto">
              <a:xfrm>
                <a:off x="4232135" y="1221084"/>
                <a:ext cx="369233" cy="32960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5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41" name="Text Box 114"/>
              <p:cNvSpPr txBox="1">
                <a:spLocks noChangeArrowheads="1"/>
              </p:cNvSpPr>
              <p:nvPr/>
            </p:nvSpPr>
            <p:spPr bwMode="auto">
              <a:xfrm>
                <a:off x="4183683" y="2212239"/>
                <a:ext cx="357539" cy="32960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6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</p:grpSp>
        <p:sp>
          <p:nvSpPr>
            <p:cNvPr id="122929" name="Text Box 59"/>
            <p:cNvSpPr txBox="1">
              <a:spLocks noChangeArrowheads="1"/>
            </p:cNvSpPr>
            <p:nvPr/>
          </p:nvSpPr>
          <p:spPr bwMode="auto">
            <a:xfrm>
              <a:off x="454788" y="2973153"/>
              <a:ext cx="824677" cy="492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685698">
                <a:spcBef>
                  <a:spcPct val="50000"/>
                </a:spcBef>
              </a:pPr>
              <a:r>
                <a:rPr lang="en-US" b="1">
                  <a:solidFill>
                    <a:prstClr val="black"/>
                  </a:solidFill>
                  <a:latin typeface="Calibri"/>
                  <a:cs typeface="Times New Roman" charset="0"/>
                </a:rPr>
                <a:t>29yrs</a:t>
              </a:r>
            </a:p>
          </p:txBody>
        </p:sp>
      </p:grpSp>
      <p:grpSp>
        <p:nvGrpSpPr>
          <p:cNvPr id="24579" name="Gruppo 65"/>
          <p:cNvGrpSpPr>
            <a:grpSpLocks/>
          </p:cNvGrpSpPr>
          <p:nvPr/>
        </p:nvGrpSpPr>
        <p:grpSpPr bwMode="auto">
          <a:xfrm>
            <a:off x="772955" y="2870601"/>
            <a:ext cx="3507581" cy="2511156"/>
            <a:chOff x="349999" y="3446084"/>
            <a:chExt cx="3898530" cy="3347382"/>
          </a:xfrm>
        </p:grpSpPr>
        <p:grpSp>
          <p:nvGrpSpPr>
            <p:cNvPr id="122910" name="Gruppo 112"/>
            <p:cNvGrpSpPr>
              <a:grpSpLocks/>
            </p:cNvGrpSpPr>
            <p:nvPr/>
          </p:nvGrpSpPr>
          <p:grpSpPr bwMode="auto">
            <a:xfrm>
              <a:off x="349999" y="3446084"/>
              <a:ext cx="3898530" cy="3092597"/>
              <a:chOff x="506099" y="3356992"/>
              <a:chExt cx="4104456" cy="3312368"/>
            </a:xfrm>
          </p:grpSpPr>
          <p:pic>
            <p:nvPicPr>
              <p:cNvPr id="122912" name="Picture 13" descr="ECG Ginulfi 96 arti"/>
              <p:cNvPicPr>
                <a:picLocks noChangeAspect="1" noChangeArrowheads="1"/>
              </p:cNvPicPr>
              <p:nvPr/>
            </p:nvPicPr>
            <p:blipFill>
              <a:blip r:embed="rId7">
                <a:lum bright="-18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53" b="50000"/>
              <a:stretch>
                <a:fillRect/>
              </a:stretch>
            </p:blipFill>
            <p:spPr bwMode="auto">
              <a:xfrm>
                <a:off x="506099" y="3356992"/>
                <a:ext cx="967064" cy="3310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913" name="Picture 14" descr="ECG Ginulfi 96 V1-6"/>
              <p:cNvPicPr>
                <a:picLocks noChangeAspect="1" noChangeArrowheads="1"/>
              </p:cNvPicPr>
              <p:nvPr/>
            </p:nvPicPr>
            <p:blipFill>
              <a:blip r:embed="rId8">
                <a:lum bright="-24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952" t="50014" r="1970"/>
              <a:stretch>
                <a:fillRect/>
              </a:stretch>
            </p:blipFill>
            <p:spPr bwMode="auto">
              <a:xfrm>
                <a:off x="3590432" y="3356992"/>
                <a:ext cx="1020123" cy="3312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914" name="Picture 15" descr="ECG Ginulfi 96 arti"/>
              <p:cNvPicPr>
                <a:picLocks noChangeAspect="1" noChangeArrowheads="1"/>
              </p:cNvPicPr>
              <p:nvPr/>
            </p:nvPicPr>
            <p:blipFill>
              <a:blip r:embed="rId7">
                <a:lum bright="-18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9" t="50134" r="69131"/>
              <a:stretch>
                <a:fillRect/>
              </a:stretch>
            </p:blipFill>
            <p:spPr bwMode="auto">
              <a:xfrm>
                <a:off x="1539915" y="3356992"/>
                <a:ext cx="956794" cy="3310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915" name="Picture 16" descr="ECG Ginulfi 96 V1-6"/>
              <p:cNvPicPr>
                <a:picLocks noChangeAspect="1" noChangeArrowheads="1"/>
              </p:cNvPicPr>
              <p:nvPr/>
            </p:nvPicPr>
            <p:blipFill>
              <a:blip r:embed="rId8">
                <a:lum bright="-18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954" t="1421" r="3448" b="48633"/>
              <a:stretch>
                <a:fillRect/>
              </a:stretch>
            </p:blipFill>
            <p:spPr bwMode="auto">
              <a:xfrm>
                <a:off x="2565174" y="3356992"/>
                <a:ext cx="941389" cy="3310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12" name="Text Box 75"/>
              <p:cNvSpPr txBox="1">
                <a:spLocks noChangeArrowheads="1"/>
              </p:cNvSpPr>
              <p:nvPr/>
            </p:nvSpPr>
            <p:spPr bwMode="auto">
              <a:xfrm>
                <a:off x="1201600" y="3356992"/>
                <a:ext cx="225703" cy="329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I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13" name="Text Box 76"/>
              <p:cNvSpPr txBox="1">
                <a:spLocks noChangeArrowheads="1"/>
              </p:cNvSpPr>
              <p:nvPr/>
            </p:nvSpPr>
            <p:spPr bwMode="auto">
              <a:xfrm>
                <a:off x="1118006" y="4376928"/>
                <a:ext cx="309297" cy="329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II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14" name="Text Box 77"/>
              <p:cNvSpPr txBox="1">
                <a:spLocks noChangeArrowheads="1"/>
              </p:cNvSpPr>
              <p:nvPr/>
            </p:nvSpPr>
            <p:spPr bwMode="auto">
              <a:xfrm>
                <a:off x="1037756" y="5594055"/>
                <a:ext cx="389547" cy="329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III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15" name="Text Box 90"/>
              <p:cNvSpPr txBox="1">
                <a:spLocks noChangeArrowheads="1"/>
              </p:cNvSpPr>
              <p:nvPr/>
            </p:nvSpPr>
            <p:spPr bwMode="auto">
              <a:xfrm>
                <a:off x="1970663" y="3487884"/>
                <a:ext cx="541688" cy="329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AVR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16" name="Text Box 91"/>
              <p:cNvSpPr txBox="1">
                <a:spLocks noChangeArrowheads="1"/>
              </p:cNvSpPr>
              <p:nvPr/>
            </p:nvSpPr>
            <p:spPr bwMode="auto">
              <a:xfrm>
                <a:off x="2045897" y="4620014"/>
                <a:ext cx="545032" cy="329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AVL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17" name="Text Box 92"/>
              <p:cNvSpPr txBox="1">
                <a:spLocks noChangeArrowheads="1"/>
              </p:cNvSpPr>
              <p:nvPr/>
            </p:nvSpPr>
            <p:spPr bwMode="auto">
              <a:xfrm>
                <a:off x="2047570" y="5755544"/>
                <a:ext cx="543359" cy="329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AVF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18" name="Text Box 107"/>
              <p:cNvSpPr txBox="1">
                <a:spLocks noChangeArrowheads="1"/>
              </p:cNvSpPr>
              <p:nvPr/>
            </p:nvSpPr>
            <p:spPr bwMode="auto">
              <a:xfrm>
                <a:off x="3144320" y="3356992"/>
                <a:ext cx="377843" cy="329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1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19" name="Text Box 108"/>
              <p:cNvSpPr txBox="1">
                <a:spLocks noChangeArrowheads="1"/>
              </p:cNvSpPr>
              <p:nvPr/>
            </p:nvSpPr>
            <p:spPr bwMode="auto">
              <a:xfrm>
                <a:off x="3135960" y="4376928"/>
                <a:ext cx="386204" cy="329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2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20" name="Text Box 109"/>
              <p:cNvSpPr txBox="1">
                <a:spLocks noChangeArrowheads="1"/>
              </p:cNvSpPr>
              <p:nvPr/>
            </p:nvSpPr>
            <p:spPr bwMode="auto">
              <a:xfrm>
                <a:off x="3144320" y="5595754"/>
                <a:ext cx="377843" cy="329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3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21" name="Text Box 115"/>
              <p:cNvSpPr txBox="1">
                <a:spLocks noChangeArrowheads="1"/>
              </p:cNvSpPr>
              <p:nvPr/>
            </p:nvSpPr>
            <p:spPr bwMode="auto">
              <a:xfrm>
                <a:off x="4221008" y="3356992"/>
                <a:ext cx="376172" cy="329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4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22" name="Text Box 116"/>
              <p:cNvSpPr txBox="1">
                <a:spLocks noChangeArrowheads="1"/>
              </p:cNvSpPr>
              <p:nvPr/>
            </p:nvSpPr>
            <p:spPr bwMode="auto">
              <a:xfrm>
                <a:off x="4221008" y="4541817"/>
                <a:ext cx="389547" cy="329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5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623" name="Text Box 117"/>
              <p:cNvSpPr txBox="1">
                <a:spLocks noChangeArrowheads="1"/>
              </p:cNvSpPr>
              <p:nvPr/>
            </p:nvSpPr>
            <p:spPr bwMode="auto">
              <a:xfrm>
                <a:off x="4221008" y="5706246"/>
                <a:ext cx="376172" cy="329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6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</p:grpSp>
        <p:sp>
          <p:nvSpPr>
            <p:cNvPr id="122911" name="Text Box 61"/>
            <p:cNvSpPr txBox="1">
              <a:spLocks noChangeArrowheads="1"/>
            </p:cNvSpPr>
            <p:nvPr/>
          </p:nvSpPr>
          <p:spPr bwMode="auto">
            <a:xfrm>
              <a:off x="355391" y="6301145"/>
              <a:ext cx="850264" cy="492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685698">
                <a:spcBef>
                  <a:spcPct val="50000"/>
                </a:spcBef>
              </a:pPr>
              <a:r>
                <a:rPr lang="en-US" b="1">
                  <a:solidFill>
                    <a:prstClr val="black"/>
                  </a:solidFill>
                  <a:latin typeface="Calibri"/>
                  <a:cs typeface="Times New Roman" charset="0"/>
                </a:rPr>
                <a:t>56yrs</a:t>
              </a:r>
            </a:p>
          </p:txBody>
        </p:sp>
      </p:grpSp>
      <p:grpSp>
        <p:nvGrpSpPr>
          <p:cNvPr id="24580" name="Gruppo 63"/>
          <p:cNvGrpSpPr>
            <a:grpSpLocks/>
          </p:cNvGrpSpPr>
          <p:nvPr/>
        </p:nvGrpSpPr>
        <p:grpSpPr bwMode="auto">
          <a:xfrm>
            <a:off x="4622024" y="2864654"/>
            <a:ext cx="3871913" cy="2530345"/>
            <a:chOff x="4628248" y="3383607"/>
            <a:chExt cx="4300860" cy="3374449"/>
          </a:xfrm>
        </p:grpSpPr>
        <p:pic>
          <p:nvPicPr>
            <p:cNvPr id="122904" name="Immagine 3" descr="ECG Ginulfi_2010.jpg"/>
            <p:cNvPicPr>
              <a:picLocks noChangeAspect="1"/>
            </p:cNvPicPr>
            <p:nvPr/>
          </p:nvPicPr>
          <p:blipFill>
            <a:blip r:embed="rId9">
              <a:lum brigh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1" r="82520" b="25490"/>
            <a:stretch>
              <a:fillRect/>
            </a:stretch>
          </p:blipFill>
          <p:spPr bwMode="auto">
            <a:xfrm>
              <a:off x="4972815" y="3383681"/>
              <a:ext cx="931010" cy="3086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05" name="Immagine 4" descr="ECG Ginulfi_2010.jpg"/>
            <p:cNvPicPr>
              <a:picLocks noChangeAspect="1"/>
            </p:cNvPicPr>
            <p:nvPr/>
          </p:nvPicPr>
          <p:blipFill>
            <a:blip r:embed="rId9">
              <a:lum brigh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54" r="10033" b="25822"/>
            <a:stretch>
              <a:fillRect/>
            </a:stretch>
          </p:blipFill>
          <p:spPr bwMode="auto">
            <a:xfrm>
              <a:off x="7961742" y="3383607"/>
              <a:ext cx="967366" cy="3069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06" name="Immagine 5" descr="ECG Ginulfi_2010.jpg"/>
            <p:cNvPicPr>
              <a:picLocks noChangeAspect="1"/>
            </p:cNvPicPr>
            <p:nvPr/>
          </p:nvPicPr>
          <p:blipFill>
            <a:blip r:embed="rId9">
              <a:lum brigh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18" r="57939" b="25490"/>
            <a:stretch>
              <a:fillRect/>
            </a:stretch>
          </p:blipFill>
          <p:spPr bwMode="auto">
            <a:xfrm>
              <a:off x="5962909" y="3383668"/>
              <a:ext cx="1008463" cy="308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07" name="Immagine 6" descr="ECG Ginulfi_2010.jpg"/>
            <p:cNvPicPr>
              <a:picLocks noChangeAspect="1"/>
            </p:cNvPicPr>
            <p:nvPr/>
          </p:nvPicPr>
          <p:blipFill>
            <a:blip r:embed="rId9">
              <a:lum brigh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55" r="35448" b="26060"/>
            <a:stretch>
              <a:fillRect/>
            </a:stretch>
          </p:blipFill>
          <p:spPr bwMode="auto">
            <a:xfrm>
              <a:off x="7008813" y="3396341"/>
              <a:ext cx="908882" cy="3077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08" name="Immagine 3" descr="ECG Ginulfi_2010.jpg"/>
            <p:cNvPicPr>
              <a:picLocks noChangeAspect="1"/>
            </p:cNvPicPr>
            <p:nvPr/>
          </p:nvPicPr>
          <p:blipFill>
            <a:blip r:embed="rId9">
              <a:lum brigh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" r="94690" b="25490"/>
            <a:stretch>
              <a:fillRect/>
            </a:stretch>
          </p:blipFill>
          <p:spPr bwMode="auto">
            <a:xfrm>
              <a:off x="4629854" y="3383684"/>
              <a:ext cx="330359" cy="308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09" name="Text Box 61"/>
            <p:cNvSpPr txBox="1">
              <a:spLocks noChangeArrowheads="1"/>
            </p:cNvSpPr>
            <p:nvPr/>
          </p:nvSpPr>
          <p:spPr bwMode="auto">
            <a:xfrm>
              <a:off x="4628248" y="6265518"/>
              <a:ext cx="866824" cy="492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685698">
                <a:spcBef>
                  <a:spcPct val="50000"/>
                </a:spcBef>
              </a:pPr>
              <a:r>
                <a:rPr lang="en-US" b="1">
                  <a:solidFill>
                    <a:prstClr val="black"/>
                  </a:solidFill>
                  <a:latin typeface="Calibri"/>
                  <a:cs typeface="Times New Roman" charset="0"/>
                </a:rPr>
                <a:t>69yrs</a:t>
              </a:r>
            </a:p>
          </p:txBody>
        </p:sp>
      </p:grpSp>
      <p:grpSp>
        <p:nvGrpSpPr>
          <p:cNvPr id="24581" name="Gruppo 62"/>
          <p:cNvGrpSpPr>
            <a:grpSpLocks/>
          </p:cNvGrpSpPr>
          <p:nvPr/>
        </p:nvGrpSpPr>
        <p:grpSpPr bwMode="auto">
          <a:xfrm>
            <a:off x="4826334" y="417916"/>
            <a:ext cx="3511868" cy="2421993"/>
            <a:chOff x="4853905" y="176822"/>
            <a:chExt cx="3903054" cy="3229058"/>
          </a:xfrm>
        </p:grpSpPr>
        <p:grpSp>
          <p:nvGrpSpPr>
            <p:cNvPr id="122886" name="Gruppo 109"/>
            <p:cNvGrpSpPr>
              <a:grpSpLocks/>
            </p:cNvGrpSpPr>
            <p:nvPr/>
          </p:nvGrpSpPr>
          <p:grpSpPr bwMode="auto">
            <a:xfrm>
              <a:off x="4853905" y="176822"/>
              <a:ext cx="3903054" cy="2979924"/>
              <a:chOff x="4916737" y="92945"/>
              <a:chExt cx="4108608" cy="3192040"/>
            </a:xfrm>
          </p:grpSpPr>
          <p:pic>
            <p:nvPicPr>
              <p:cNvPr id="122888" name="Picture 2" descr="ECG Ginulfi Bbloc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47" r="76830"/>
              <a:stretch>
                <a:fillRect/>
              </a:stretch>
            </p:blipFill>
            <p:spPr bwMode="auto">
              <a:xfrm>
                <a:off x="4916737" y="116633"/>
                <a:ext cx="966991" cy="3168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889" name="Picture 3" descr="ECG Ginulfi Bbloc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10" b="1317"/>
              <a:stretch>
                <a:fillRect/>
              </a:stretch>
            </p:blipFill>
            <p:spPr bwMode="auto">
              <a:xfrm>
                <a:off x="8085089" y="116633"/>
                <a:ext cx="879399" cy="3168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890" name="Picture 4" descr="ECG Ginulfi Bbloc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781" r="26830" b="1427"/>
              <a:stretch>
                <a:fillRect/>
              </a:stretch>
            </p:blipFill>
            <p:spPr bwMode="auto">
              <a:xfrm>
                <a:off x="7076977" y="116632"/>
                <a:ext cx="919018" cy="3168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891" name="Picture 5" descr="ECG Ginulfi Bbloc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90" t="14247" r="53659"/>
              <a:stretch>
                <a:fillRect/>
              </a:stretch>
            </p:blipFill>
            <p:spPr bwMode="auto">
              <a:xfrm>
                <a:off x="5996857" y="116632"/>
                <a:ext cx="936012" cy="3168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88" name="Text Box 69"/>
              <p:cNvSpPr txBox="1">
                <a:spLocks noChangeArrowheads="1"/>
              </p:cNvSpPr>
              <p:nvPr/>
            </p:nvSpPr>
            <p:spPr bwMode="auto">
              <a:xfrm>
                <a:off x="5590362" y="184763"/>
                <a:ext cx="215626" cy="32965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I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589" name="Text Box 70"/>
              <p:cNvSpPr txBox="1">
                <a:spLocks noChangeArrowheads="1"/>
              </p:cNvSpPr>
              <p:nvPr/>
            </p:nvSpPr>
            <p:spPr bwMode="auto">
              <a:xfrm>
                <a:off x="5510129" y="1065549"/>
                <a:ext cx="295859" cy="32965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II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590" name="Text Box 71"/>
              <p:cNvSpPr txBox="1">
                <a:spLocks noChangeArrowheads="1"/>
              </p:cNvSpPr>
              <p:nvPr/>
            </p:nvSpPr>
            <p:spPr bwMode="auto">
              <a:xfrm>
                <a:off x="5491741" y="1934432"/>
                <a:ext cx="369408" cy="32965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III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591" name="Text Box 87"/>
              <p:cNvSpPr txBox="1">
                <a:spLocks noChangeArrowheads="1"/>
              </p:cNvSpPr>
              <p:nvPr/>
            </p:nvSpPr>
            <p:spPr bwMode="auto">
              <a:xfrm>
                <a:off x="6504686" y="184763"/>
                <a:ext cx="514830" cy="32965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AVR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592" name="Text Box 88"/>
              <p:cNvSpPr txBox="1">
                <a:spLocks noChangeArrowheads="1"/>
              </p:cNvSpPr>
              <p:nvPr/>
            </p:nvSpPr>
            <p:spPr bwMode="auto">
              <a:xfrm>
                <a:off x="6504686" y="1254292"/>
                <a:ext cx="514830" cy="32965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AVL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593" name="Text Box 89"/>
              <p:cNvSpPr txBox="1">
                <a:spLocks noChangeArrowheads="1"/>
              </p:cNvSpPr>
              <p:nvPr/>
            </p:nvSpPr>
            <p:spPr bwMode="auto">
              <a:xfrm>
                <a:off x="6504686" y="2226896"/>
                <a:ext cx="514830" cy="32965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AVF</a:t>
                </a:r>
                <a:endParaRPr lang="en-US" sz="9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594" name="Text Box 101"/>
              <p:cNvSpPr txBox="1">
                <a:spLocks noChangeArrowheads="1"/>
              </p:cNvSpPr>
              <p:nvPr/>
            </p:nvSpPr>
            <p:spPr bwMode="auto">
              <a:xfrm>
                <a:off x="7704840" y="92945"/>
                <a:ext cx="361049" cy="32965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1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595" name="Text Box 102"/>
              <p:cNvSpPr txBox="1">
                <a:spLocks noChangeArrowheads="1"/>
              </p:cNvSpPr>
              <p:nvPr/>
            </p:nvSpPr>
            <p:spPr bwMode="auto">
              <a:xfrm>
                <a:off x="7696483" y="1160771"/>
                <a:ext cx="369406" cy="32965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2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596" name="Text Box 103"/>
              <p:cNvSpPr txBox="1">
                <a:spLocks noChangeArrowheads="1"/>
              </p:cNvSpPr>
              <p:nvPr/>
            </p:nvSpPr>
            <p:spPr bwMode="auto">
              <a:xfrm>
                <a:off x="7696483" y="2135072"/>
                <a:ext cx="359377" cy="32965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3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597" name="Text Box 112"/>
              <p:cNvSpPr txBox="1">
                <a:spLocks noChangeArrowheads="1"/>
              </p:cNvSpPr>
              <p:nvPr/>
            </p:nvSpPr>
            <p:spPr bwMode="auto">
              <a:xfrm>
                <a:off x="8667639" y="232374"/>
                <a:ext cx="357706" cy="32965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4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598" name="Text Box 113"/>
              <p:cNvSpPr txBox="1">
                <a:spLocks noChangeArrowheads="1"/>
              </p:cNvSpPr>
              <p:nvPr/>
            </p:nvSpPr>
            <p:spPr bwMode="auto">
              <a:xfrm>
                <a:off x="8642566" y="1580757"/>
                <a:ext cx="369406" cy="32965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5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  <p:sp>
            <p:nvSpPr>
              <p:cNvPr id="24599" name="Text Box 114"/>
              <p:cNvSpPr txBox="1">
                <a:spLocks noChangeArrowheads="1"/>
              </p:cNvSpPr>
              <p:nvPr/>
            </p:nvSpPr>
            <p:spPr bwMode="auto">
              <a:xfrm>
                <a:off x="8604121" y="2422438"/>
                <a:ext cx="357706" cy="32965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defTabSz="685698" eaLnBrk="1" hangingPunct="1">
                  <a:spcBef>
                    <a:spcPct val="50000"/>
                  </a:spcBef>
                  <a:defRPr/>
                </a:pPr>
                <a:r>
                  <a:rPr lang="it-IT" sz="9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V</a:t>
                </a:r>
                <a:r>
                  <a:rPr lang="it-IT" sz="900" baseline="-25000">
                    <a:solidFill>
                      <a:prstClr val="white">
                        <a:lumMod val="50000"/>
                      </a:prstClr>
                    </a:solidFill>
                    <a:latin typeface="Arial" pitchFamily="34" charset="0"/>
                    <a:ea typeface="Microsoft YaHei" charset="-122"/>
                    <a:cs typeface="Arial" pitchFamily="34" charset="0"/>
                  </a:rPr>
                  <a:t>6</a:t>
                </a:r>
                <a:endParaRPr lang="en-US" sz="900" baseline="-25000">
                  <a:solidFill>
                    <a:prstClr val="white">
                      <a:lumMod val="50000"/>
                    </a:prstClr>
                  </a:solidFill>
                  <a:latin typeface="Arial" pitchFamily="34" charset="0"/>
                  <a:ea typeface="Microsoft YaHei" charset="-122"/>
                  <a:cs typeface="Arial" pitchFamily="34" charset="0"/>
                </a:endParaRPr>
              </a:p>
            </p:txBody>
          </p:sp>
        </p:grpSp>
        <p:sp>
          <p:nvSpPr>
            <p:cNvPr id="122887" name="Text Box 59"/>
            <p:cNvSpPr txBox="1">
              <a:spLocks noChangeArrowheads="1"/>
            </p:cNvSpPr>
            <p:nvPr/>
          </p:nvSpPr>
          <p:spPr bwMode="auto">
            <a:xfrm>
              <a:off x="4882105" y="2913478"/>
              <a:ext cx="827465" cy="492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685698">
                <a:spcBef>
                  <a:spcPct val="50000"/>
                </a:spcBef>
              </a:pPr>
              <a:r>
                <a:rPr lang="en-US" b="1">
                  <a:solidFill>
                    <a:prstClr val="black"/>
                  </a:solidFill>
                  <a:latin typeface="Calibri"/>
                  <a:cs typeface="Times New Roman" charset="0"/>
                </a:rPr>
                <a:t>37yrs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9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uppo 7"/>
          <p:cNvGrpSpPr>
            <a:grpSpLocks/>
          </p:cNvGrpSpPr>
          <p:nvPr/>
        </p:nvGrpSpPr>
        <p:grpSpPr bwMode="auto">
          <a:xfrm>
            <a:off x="812959" y="1357247"/>
            <a:ext cx="3608950" cy="3063853"/>
            <a:chOff x="683568" y="1594038"/>
            <a:chExt cx="3600400" cy="3385463"/>
          </a:xfrm>
        </p:grpSpPr>
        <p:pic>
          <p:nvPicPr>
            <p:cNvPr id="1239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00" t="28580" r="32359" b="37399"/>
            <a:stretch>
              <a:fillRect/>
            </a:stretch>
          </p:blipFill>
          <p:spPr bwMode="auto">
            <a:xfrm>
              <a:off x="683568" y="1594038"/>
              <a:ext cx="3600400" cy="335209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912" name="CasellaDiTesto 5"/>
            <p:cNvSpPr txBox="1">
              <a:spLocks noChangeArrowheads="1"/>
            </p:cNvSpPr>
            <p:nvPr/>
          </p:nvSpPr>
          <p:spPr bwMode="auto">
            <a:xfrm>
              <a:off x="744176" y="4571401"/>
              <a:ext cx="359318" cy="408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685698"/>
              <a:r>
                <a:rPr lang="en-US" b="1">
                  <a:solidFill>
                    <a:prstClr val="black"/>
                  </a:solidFill>
                  <a:latin typeface="Calibri"/>
                  <a:cs typeface="Times New Roman" charset="0"/>
                </a:rPr>
                <a:t>A</a:t>
              </a:r>
            </a:p>
          </p:txBody>
        </p:sp>
      </p:grpSp>
      <p:grpSp>
        <p:nvGrpSpPr>
          <p:cNvPr id="123907" name="Gruppo 8"/>
          <p:cNvGrpSpPr>
            <a:grpSpLocks/>
          </p:cNvGrpSpPr>
          <p:nvPr/>
        </p:nvGrpSpPr>
        <p:grpSpPr bwMode="auto">
          <a:xfrm>
            <a:off x="4363245" y="1357252"/>
            <a:ext cx="4162109" cy="3204010"/>
            <a:chOff x="4492996" y="1584196"/>
            <a:chExt cx="4032448" cy="3386798"/>
          </a:xfrm>
        </p:grpSpPr>
        <p:pic>
          <p:nvPicPr>
            <p:cNvPr id="12390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7" t="29480" r="20499" b="26881"/>
            <a:stretch>
              <a:fillRect/>
            </a:stretch>
          </p:blipFill>
          <p:spPr bwMode="auto">
            <a:xfrm>
              <a:off x="4492996" y="1584196"/>
              <a:ext cx="4032448" cy="33843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910" name="CasellaDiTesto 6"/>
            <p:cNvSpPr txBox="1">
              <a:spLocks noChangeArrowheads="1"/>
            </p:cNvSpPr>
            <p:nvPr/>
          </p:nvSpPr>
          <p:spPr bwMode="auto">
            <a:xfrm>
              <a:off x="4549832" y="4580592"/>
              <a:ext cx="359962" cy="390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685698"/>
              <a:r>
                <a:rPr lang="en-US" b="1">
                  <a:solidFill>
                    <a:prstClr val="black"/>
                  </a:solidFill>
                  <a:latin typeface="Calibri"/>
                  <a:cs typeface="Times New Roman" charset="0"/>
                </a:rPr>
                <a:t>B</a:t>
              </a:r>
            </a:p>
          </p:txBody>
        </p:sp>
      </p:grpSp>
      <p:sp>
        <p:nvSpPr>
          <p:cNvPr id="123908" name="CasellaDiTesto 1"/>
          <p:cNvSpPr txBox="1">
            <a:spLocks noChangeArrowheads="1"/>
          </p:cNvSpPr>
          <p:nvPr/>
        </p:nvSpPr>
        <p:spPr bwMode="auto">
          <a:xfrm>
            <a:off x="3026821" y="615438"/>
            <a:ext cx="3053411" cy="41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79" tIns="41139" rIns="82279" bIns="41139">
            <a:spAutoFit/>
          </a:bodyPr>
          <a:lstStyle/>
          <a:p>
            <a:pPr algn="ctr" defTabSz="685698"/>
            <a:r>
              <a:rPr lang="it-IT" sz="2160" dirty="0">
                <a:solidFill>
                  <a:srgbClr val="FFFFFF"/>
                </a:solidFill>
                <a:latin typeface="Comic Sans MS"/>
                <a:cs typeface="Comic Sans MS"/>
              </a:rPr>
              <a:t>CMR, Rome 2012</a:t>
            </a:r>
          </a:p>
        </p:txBody>
      </p:sp>
      <p:sp>
        <p:nvSpPr>
          <p:cNvPr id="2" name="Rettangolo 1"/>
          <p:cNvSpPr/>
          <p:nvPr/>
        </p:nvSpPr>
        <p:spPr>
          <a:xfrm>
            <a:off x="3128338" y="4838755"/>
            <a:ext cx="288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698"/>
            <a:r>
              <a:rPr lang="it-IT" dirty="0">
                <a:solidFill>
                  <a:srgbClr val="FFFFFF"/>
                </a:solidFill>
                <a:latin typeface="Comic Sans MS"/>
                <a:cs typeface="Comic Sans MS"/>
              </a:rPr>
              <a:t>Alberto, </a:t>
            </a:r>
            <a:r>
              <a:rPr lang="it-IT" dirty="0" err="1">
                <a:solidFill>
                  <a:srgbClr val="FFFFFF"/>
                </a:solidFill>
                <a:latin typeface="Comic Sans MS"/>
                <a:cs typeface="Comic Sans MS"/>
              </a:rPr>
              <a:t>at</a:t>
            </a:r>
            <a:r>
              <a:rPr lang="it-IT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Comic Sans MS"/>
                <a:cs typeface="Comic Sans MS"/>
              </a:rPr>
              <a:t>age</a:t>
            </a:r>
            <a:r>
              <a:rPr lang="it-IT" dirty="0">
                <a:solidFill>
                  <a:srgbClr val="FFFFFF"/>
                </a:solidFill>
                <a:latin typeface="Comic Sans MS"/>
                <a:cs typeface="Comic Sans MS"/>
              </a:rPr>
              <a:t> of 69 </a:t>
            </a:r>
            <a:r>
              <a:rPr lang="it-IT" dirty="0" err="1">
                <a:solidFill>
                  <a:srgbClr val="FFFFFF"/>
                </a:solidFill>
                <a:latin typeface="Comic Sans MS"/>
                <a:cs typeface="Comic Sans MS"/>
              </a:rPr>
              <a:t>yrs</a:t>
            </a:r>
            <a:endParaRPr lang="it-IT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805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26" name="Picture 2" descr="ECG alti voltaggi 1976">
            <a:extLst>
              <a:ext uri="{FF2B5EF4-FFF2-40B4-BE49-F238E27FC236}">
                <a16:creationId xmlns:a16="http://schemas.microsoft.com/office/drawing/2014/main" id="{E5A2E665-0142-3F44-B9B8-8A0854EA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10" y="945264"/>
            <a:ext cx="60642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SCN3266">
            <a:extLst>
              <a:ext uri="{FF2B5EF4-FFF2-40B4-BE49-F238E27FC236}">
                <a16:creationId xmlns:a16="http://schemas.microsoft.com/office/drawing/2014/main" id="{1C26DF25-4F2D-7C43-83DB-D1305A507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9"/>
          <a:stretch>
            <a:fillRect/>
          </a:stretch>
        </p:blipFill>
        <p:spPr bwMode="auto">
          <a:xfrm>
            <a:off x="6011864" y="769938"/>
            <a:ext cx="2962275" cy="4133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8" name="CasellaDiTesto 1">
            <a:extLst>
              <a:ext uri="{FF2B5EF4-FFF2-40B4-BE49-F238E27FC236}">
                <a16:creationId xmlns:a16="http://schemas.microsoft.com/office/drawing/2014/main" id="{6219ABD0-8ABF-CF49-ACA4-C985FC2FB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6" y="336550"/>
            <a:ext cx="5040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800" b="1" dirty="0">
                <a:solidFill>
                  <a:schemeClr val="bg1"/>
                </a:solidFill>
              </a:rPr>
              <a:t>12-lead ECG special features in athletes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0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1" t="7944" r="9216" b="13664"/>
          <a:stretch>
            <a:fillRect/>
          </a:stretch>
        </p:blipFill>
        <p:spPr bwMode="auto">
          <a:xfrm>
            <a:off x="4625403" y="636449"/>
            <a:ext cx="3643885" cy="2011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arrotondato 2"/>
          <p:cNvSpPr/>
          <p:nvPr/>
        </p:nvSpPr>
        <p:spPr>
          <a:xfrm>
            <a:off x="734311" y="966930"/>
            <a:ext cx="3717897" cy="424873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8610" indent="-308610" defTabSz="685698">
              <a:lnSpc>
                <a:spcPct val="110000"/>
              </a:lnSpc>
              <a:buFont typeface="Wingdings" charset="2"/>
              <a:buChar char="ü"/>
            </a:pPr>
            <a:r>
              <a:rPr lang="en-GB" dirty="0">
                <a:solidFill>
                  <a:prstClr val="white"/>
                </a:solidFill>
                <a:latin typeface="Comic Sans MS"/>
                <a:cs typeface="Comic Sans MS"/>
              </a:rPr>
              <a:t>Abnormal ECG (repolarization) pattern may be present for life without associated cardiac morphologic abnormalities </a:t>
            </a:r>
          </a:p>
          <a:p>
            <a:pPr marL="308610" indent="-308610" defTabSz="685698">
              <a:lnSpc>
                <a:spcPct val="110000"/>
              </a:lnSpc>
              <a:buFont typeface="Wingdings" charset="2"/>
              <a:buChar char="ü"/>
            </a:pPr>
            <a:r>
              <a:rPr lang="en-GB" dirty="0">
                <a:solidFill>
                  <a:prstClr val="white"/>
                </a:solidFill>
                <a:latin typeface="Comic Sans MS"/>
                <a:cs typeface="Comic Sans MS"/>
              </a:rPr>
              <a:t>Likely these individuals are G+ P-</a:t>
            </a:r>
          </a:p>
          <a:p>
            <a:pPr marL="308610" indent="-308610" defTabSz="685698">
              <a:lnSpc>
                <a:spcPct val="110000"/>
              </a:lnSpc>
              <a:buFont typeface="Wingdings" charset="2"/>
              <a:buChar char="ü"/>
            </a:pPr>
            <a:r>
              <a:rPr lang="en-GB" dirty="0">
                <a:solidFill>
                  <a:prstClr val="white"/>
                </a:solidFill>
                <a:latin typeface="Comic Sans MS"/>
                <a:cs typeface="Comic Sans MS"/>
              </a:rPr>
              <a:t>Presence of isolated ECG abnormalities without LVH do not justify diagnosis of HCM and are usually (&gt;80%) associated with normal life expectancy</a:t>
            </a:r>
          </a:p>
        </p:txBody>
      </p:sp>
      <p:pic>
        <p:nvPicPr>
          <p:cNvPr id="4" name="Immagine 3" descr="Roma_vs_Santos_-_1972_-_Pelé_e_Alberto_Ginulf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83" y="2474952"/>
            <a:ext cx="2466404" cy="287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sellaDiTesto 1"/>
          <p:cNvSpPr txBox="1"/>
          <p:nvPr/>
        </p:nvSpPr>
        <p:spPr>
          <a:xfrm>
            <a:off x="1357810" y="442549"/>
            <a:ext cx="2355438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98"/>
            <a:r>
              <a:rPr lang="en-GB" sz="1980" dirty="0">
                <a:solidFill>
                  <a:srgbClr val="FFFFFF"/>
                </a:solidFill>
                <a:latin typeface="Comic Sans MS"/>
                <a:cs typeface="Comic Sans MS"/>
              </a:rPr>
              <a:t>Conclusion :</a:t>
            </a:r>
          </a:p>
        </p:txBody>
      </p:sp>
    </p:spTree>
    <p:extLst>
      <p:ext uri="{BB962C8B-B14F-4D97-AF65-F5344CB8AC3E}">
        <p14:creationId xmlns:p14="http://schemas.microsoft.com/office/powerpoint/2010/main" val="375808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758910" y="1465703"/>
            <a:ext cx="6159301" cy="3536497"/>
            <a:chOff x="914403" y="997480"/>
            <a:chExt cx="8127537" cy="4611905"/>
          </a:xfrm>
        </p:grpSpPr>
        <p:sp>
          <p:nvSpPr>
            <p:cNvPr id="494619" name="Rectangle 27"/>
            <p:cNvSpPr>
              <a:spLocks noChangeArrowheads="1"/>
            </p:cNvSpPr>
            <p:nvPr/>
          </p:nvSpPr>
          <p:spPr bwMode="auto">
            <a:xfrm>
              <a:off x="5341936" y="4711254"/>
              <a:ext cx="2811266" cy="600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2868" tIns="41434" rIns="82868" bIns="41434" anchor="ctr"/>
            <a:lstStyle/>
            <a:p>
              <a:pPr algn="ctr" defTabSz="617220" eaLnBrk="0" hangingPunct="0">
                <a:lnSpc>
                  <a:spcPct val="90000"/>
                </a:lnSpc>
              </a:pPr>
              <a:r>
                <a: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Inverted T waves</a:t>
              </a:r>
            </a:p>
          </p:txBody>
        </p:sp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925742" y="4789906"/>
              <a:ext cx="1643063" cy="535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2868" tIns="41434" rIns="82868" bIns="41434" anchor="ctr"/>
            <a:lstStyle/>
            <a:p>
              <a:pPr algn="ctr" defTabSz="617220" eaLnBrk="0" hangingPunct="0">
                <a:lnSpc>
                  <a:spcPct val="90000"/>
                </a:lnSpc>
              </a:pPr>
              <a:r>
                <a: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LAE</a:t>
              </a:r>
            </a:p>
          </p:txBody>
        </p:sp>
        <p:sp>
          <p:nvSpPr>
            <p:cNvPr id="16416" name="Oval 5"/>
            <p:cNvSpPr>
              <a:spLocks noChangeArrowheads="1"/>
            </p:cNvSpPr>
            <p:nvPr/>
          </p:nvSpPr>
          <p:spPr bwMode="auto">
            <a:xfrm>
              <a:off x="1323530" y="997480"/>
              <a:ext cx="1955800" cy="126470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617220">
                <a:defRPr/>
              </a:pPr>
              <a:r>
                <a:rPr lang="it-IT" sz="2160" dirty="0">
                  <a:solidFill>
                    <a:srgbClr val="000000"/>
                  </a:solidFill>
                  <a:latin typeface="Comic Sans MS"/>
                  <a:cs typeface="Comic Sans MS"/>
                </a:rPr>
                <a:t>154</a:t>
              </a:r>
            </a:p>
          </p:txBody>
        </p:sp>
        <p:grpSp>
          <p:nvGrpSpPr>
            <p:cNvPr id="494602" name="Gruppo 494601"/>
            <p:cNvGrpSpPr>
              <a:grpSpLocks/>
            </p:cNvGrpSpPr>
            <p:nvPr/>
          </p:nvGrpSpPr>
          <p:grpSpPr bwMode="auto">
            <a:xfrm>
              <a:off x="3288495" y="1109166"/>
              <a:ext cx="5217108" cy="2010834"/>
              <a:chOff x="3141068" y="1376342"/>
              <a:chExt cx="5217146" cy="2412698"/>
            </a:xfrm>
            <a:solidFill>
              <a:srgbClr val="FFFFFF"/>
            </a:solidFill>
          </p:grpSpPr>
          <p:sp>
            <p:nvSpPr>
              <p:cNvPr id="494626" name="Rectangle 34"/>
              <p:cNvSpPr>
                <a:spLocks noChangeArrowheads="1"/>
              </p:cNvSpPr>
              <p:nvPr/>
            </p:nvSpPr>
            <p:spPr bwMode="auto">
              <a:xfrm>
                <a:off x="5143503" y="2860469"/>
                <a:ext cx="3214711" cy="9285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82868" tIns="41434" rIns="82868" bIns="41434" anchor="ctr"/>
              <a:lstStyle/>
              <a:p>
                <a:pPr algn="ctr" defTabSz="617220" eaLnBrk="0" hangingPunct="0">
                  <a:lnSpc>
                    <a:spcPct val="90000"/>
                  </a:lnSpc>
                </a:pPr>
                <a:r>
                  <a:rPr lang="en-US" sz="144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/>
                    <a:cs typeface="Comic Sans MS"/>
                  </a:rPr>
                  <a:t>Increased R/S wave voltage (LVH)</a:t>
                </a:r>
              </a:p>
            </p:txBody>
          </p:sp>
          <p:sp>
            <p:nvSpPr>
              <p:cNvPr id="16392" name="Line 24"/>
              <p:cNvSpPr>
                <a:spLocks noChangeShapeType="1"/>
              </p:cNvSpPr>
              <p:nvPr/>
            </p:nvSpPr>
            <p:spPr bwMode="auto">
              <a:xfrm flipH="1" flipV="1">
                <a:off x="3141068" y="2055971"/>
                <a:ext cx="2517415" cy="0"/>
              </a:xfrm>
              <a:prstGeom prst="line">
                <a:avLst/>
              </a:prstGeom>
              <a:grpFill/>
              <a:ln w="28575">
                <a:solidFill>
                  <a:srgbClr val="FFFF66"/>
                </a:solidFill>
                <a:round/>
                <a:headEnd type="stealth" w="med" len="lg"/>
                <a:tailEnd type="none" w="sm" len="sm"/>
              </a:ln>
            </p:spPr>
            <p:txBody>
              <a:bodyPr wrap="none" anchor="ctr"/>
              <a:lstStyle/>
              <a:p>
                <a:pPr defTabSz="617220">
                  <a:defRPr/>
                </a:pPr>
                <a:endParaRPr lang="en-US" sz="900">
                  <a:solidFill>
                    <a:prstClr val="black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32" name="Oval 5"/>
              <p:cNvSpPr>
                <a:spLocks noChangeArrowheads="1"/>
              </p:cNvSpPr>
              <p:nvPr/>
            </p:nvSpPr>
            <p:spPr bwMode="auto">
              <a:xfrm>
                <a:off x="5651508" y="1376342"/>
                <a:ext cx="1873263" cy="148412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617220">
                  <a:defRPr/>
                </a:pPr>
                <a:r>
                  <a:rPr lang="it-IT" sz="2160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137 </a:t>
                </a:r>
              </a:p>
              <a:p>
                <a:pPr algn="ctr" defTabSz="617220">
                  <a:defRPr/>
                </a:pPr>
                <a:r>
                  <a:rPr lang="it-IT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(89%)</a:t>
                </a:r>
              </a:p>
            </p:txBody>
          </p:sp>
        </p:grpSp>
        <p:sp>
          <p:nvSpPr>
            <p:cNvPr id="16404" name="Line 23"/>
            <p:cNvSpPr>
              <a:spLocks noChangeShapeType="1"/>
            </p:cNvSpPr>
            <p:nvPr/>
          </p:nvSpPr>
          <p:spPr bwMode="auto">
            <a:xfrm flipV="1">
              <a:off x="1734967" y="2255132"/>
              <a:ext cx="566981" cy="1310245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stealth" w="med" len="lg"/>
              <a:tailEnd type="none" w="sm" len="sm"/>
            </a:ln>
          </p:spPr>
          <p:txBody>
            <a:bodyPr wrap="none" anchor="ctr"/>
            <a:lstStyle/>
            <a:p>
              <a:pPr defTabSz="617220">
                <a:defRPr/>
              </a:pPr>
              <a:endParaRPr lang="en-US" sz="900">
                <a:solidFill>
                  <a:prstClr val="black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6410" name="Oval 30"/>
            <p:cNvSpPr>
              <a:spLocks noChangeArrowheads="1"/>
            </p:cNvSpPr>
            <p:nvPr/>
          </p:nvSpPr>
          <p:spPr bwMode="auto">
            <a:xfrm>
              <a:off x="914403" y="3552108"/>
              <a:ext cx="1570038" cy="10887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617220"/>
              <a:r>
                <a:rPr lang="it-IT" sz="126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14 (9%)</a:t>
              </a:r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auto">
            <a:xfrm>
              <a:off x="3440116" y="3537551"/>
              <a:ext cx="1417637" cy="108876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617220">
                <a:defRPr/>
              </a:pPr>
              <a:r>
                <a:rPr lang="it-IT" dirty="0">
                  <a:solidFill>
                    <a:srgbClr val="FFFFFF"/>
                  </a:solidFill>
                  <a:latin typeface="Comic Sans MS"/>
                  <a:cs typeface="Comic Sans MS"/>
                </a:rPr>
                <a:t>10 (7%)</a:t>
              </a:r>
            </a:p>
          </p:txBody>
        </p:sp>
        <p:sp>
          <p:nvSpPr>
            <p:cNvPr id="36" name="Rectangle 31"/>
            <p:cNvSpPr>
              <a:spLocks noChangeArrowheads="1"/>
            </p:cNvSpPr>
            <p:nvPr/>
          </p:nvSpPr>
          <p:spPr bwMode="auto">
            <a:xfrm>
              <a:off x="3516316" y="3776999"/>
              <a:ext cx="1300162" cy="554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2868" tIns="41434" rIns="82868" bIns="41434" anchor="ctr"/>
            <a:lstStyle/>
            <a:p>
              <a:pPr algn="ctr" defTabSz="617220" eaLnBrk="0" hangingPunct="0">
                <a:defRPr/>
              </a:pPr>
              <a:endParaRPr lang="en-US" sz="216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38" name="Oval 30"/>
            <p:cNvSpPr>
              <a:spLocks noChangeArrowheads="1"/>
            </p:cNvSpPr>
            <p:nvPr/>
          </p:nvSpPr>
          <p:spPr bwMode="auto">
            <a:xfrm>
              <a:off x="5786441" y="3537554"/>
              <a:ext cx="1500187" cy="108876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617220">
                <a:defRPr/>
              </a:pPr>
              <a:r>
                <a:rPr lang="it-IT" dirty="0">
                  <a:solidFill>
                    <a:srgbClr val="FFFFFF"/>
                  </a:solidFill>
                  <a:latin typeface="Comic Sans MS"/>
                  <a:cs typeface="Comic Sans MS"/>
                </a:rPr>
                <a:t>21 (14%)</a:t>
              </a:r>
            </a:p>
          </p:txBody>
        </p:sp>
        <p:sp>
          <p:nvSpPr>
            <p:cNvPr id="41" name="Line 23"/>
            <p:cNvSpPr>
              <a:spLocks noChangeShapeType="1"/>
            </p:cNvSpPr>
            <p:nvPr/>
          </p:nvSpPr>
          <p:spPr bwMode="auto">
            <a:xfrm flipH="1" flipV="1">
              <a:off x="2347306" y="2229935"/>
              <a:ext cx="1700947" cy="1272451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stealth" w="med" len="lg"/>
              <a:tailEnd type="none" w="sm" len="sm"/>
            </a:ln>
          </p:spPr>
          <p:txBody>
            <a:bodyPr wrap="none" anchor="ctr"/>
            <a:lstStyle/>
            <a:p>
              <a:pPr defTabSz="617220">
                <a:defRPr/>
              </a:pPr>
              <a:endParaRPr lang="en-US" sz="900">
                <a:solidFill>
                  <a:prstClr val="black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2" name="Line 23"/>
            <p:cNvSpPr>
              <a:spLocks noChangeShapeType="1"/>
            </p:cNvSpPr>
            <p:nvPr/>
          </p:nvSpPr>
          <p:spPr bwMode="auto">
            <a:xfrm flipH="1" flipV="1">
              <a:off x="2369986" y="2217338"/>
              <a:ext cx="3923515" cy="1297647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stealth" w="med" len="lg"/>
              <a:tailEnd type="none" w="sm" len="sm"/>
            </a:ln>
          </p:spPr>
          <p:txBody>
            <a:bodyPr wrap="none" anchor="ctr"/>
            <a:lstStyle/>
            <a:p>
              <a:pPr defTabSz="617220">
                <a:defRPr/>
              </a:pPr>
              <a:endParaRPr lang="en-US" sz="900">
                <a:solidFill>
                  <a:prstClr val="black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0" name="Rettangolo 29"/>
            <p:cNvSpPr/>
            <p:nvPr/>
          </p:nvSpPr>
          <p:spPr bwMode="auto">
            <a:xfrm>
              <a:off x="3428776" y="4761102"/>
              <a:ext cx="1521289" cy="4816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17220">
                <a:defRPr/>
              </a:pPr>
              <a:r>
                <a: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Q waves </a:t>
              </a:r>
              <a:endParaRPr lang="en-US" dirty="0">
                <a:solidFill>
                  <a:srgbClr val="FFFF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7" name="CasellaDiTesto 46"/>
            <p:cNvSpPr txBox="1"/>
            <p:nvPr/>
          </p:nvSpPr>
          <p:spPr bwMode="auto">
            <a:xfrm>
              <a:off x="3683863" y="5272236"/>
              <a:ext cx="5358077" cy="337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17220">
                <a:defRPr/>
              </a:pPr>
              <a:r>
                <a:rPr lang="en-US" sz="1080" b="1" i="1" dirty="0">
                  <a:solidFill>
                    <a:srgbClr val="FFFF00"/>
                  </a:solidFill>
                  <a:latin typeface="Comic Sans MS"/>
                  <a:cs typeface="Comic Sans MS"/>
                </a:rPr>
                <a:t>( from Di Paolo  F, </a:t>
              </a:r>
              <a:r>
                <a:rPr lang="en-US" sz="1080" b="1" i="1" dirty="0" err="1">
                  <a:solidFill>
                    <a:srgbClr val="FFFF00"/>
                  </a:solidFill>
                  <a:latin typeface="Comic Sans MS"/>
                  <a:cs typeface="Comic Sans MS"/>
                </a:rPr>
                <a:t>Schmied</a:t>
              </a:r>
              <a:r>
                <a:rPr lang="en-US" sz="1080" b="1" i="1" dirty="0">
                  <a:solidFill>
                    <a:srgbClr val="FFFF00"/>
                  </a:solidFill>
                  <a:latin typeface="Comic Sans MS"/>
                  <a:cs typeface="Comic Sans MS"/>
                </a:rPr>
                <a:t> C et al.,  JACC 2012)</a:t>
              </a:r>
            </a:p>
          </p:txBody>
        </p:sp>
      </p:grpSp>
      <p:grpSp>
        <p:nvGrpSpPr>
          <p:cNvPr id="85" name="Gruppo 84"/>
          <p:cNvGrpSpPr>
            <a:grpSpLocks/>
          </p:cNvGrpSpPr>
          <p:nvPr/>
        </p:nvGrpSpPr>
        <p:grpSpPr bwMode="auto">
          <a:xfrm>
            <a:off x="680781" y="586553"/>
            <a:ext cx="6830976" cy="4691803"/>
            <a:chOff x="872705" y="2040157"/>
            <a:chExt cx="4851174" cy="3832595"/>
          </a:xfrm>
        </p:grpSpPr>
        <p:pic>
          <p:nvPicPr>
            <p:cNvPr id="27656" name="Picture 4" descr="http://www.africaguide.com/images/africa_map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319" y="2040157"/>
              <a:ext cx="4054560" cy="3705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Ovale 86"/>
            <p:cNvSpPr/>
            <p:nvPr/>
          </p:nvSpPr>
          <p:spPr>
            <a:xfrm>
              <a:off x="872705" y="3981441"/>
              <a:ext cx="2135615" cy="189131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17220">
                <a:defRPr/>
              </a:pPr>
              <a:r>
                <a:rPr lang="en-US" i="1" dirty="0">
                  <a:solidFill>
                    <a:prstClr val="black"/>
                  </a:solidFill>
                  <a:latin typeface="Comic Sans MS"/>
                  <a:cs typeface="Comic Sans MS"/>
                </a:rPr>
                <a:t>154 young native African adolescent soccer players, participating to 2009 African Championship.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C9D5DCCB-559A-4044-8521-E1CDFEC74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220" y="3396174"/>
            <a:ext cx="4932349" cy="1996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0" name="Picture 2" descr="Dr. Fernando Maria Di Paolo - Medico dello Sport a Roma">
            <a:extLst>
              <a:ext uri="{FF2B5EF4-FFF2-40B4-BE49-F238E27FC236}">
                <a16:creationId xmlns:a16="http://schemas.microsoft.com/office/drawing/2014/main" id="{DA169DF8-E0AA-AD45-972B-9C7F91EA4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1" y="478923"/>
            <a:ext cx="1072423" cy="107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DA67B9-6E95-E444-A323-9BB14E3E17E4}"/>
              </a:ext>
            </a:extLst>
          </p:cNvPr>
          <p:cNvSpPr txBox="1"/>
          <p:nvPr/>
        </p:nvSpPr>
        <p:spPr>
          <a:xfrm>
            <a:off x="364931" y="1602980"/>
            <a:ext cx="112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F M Di Paolo</a:t>
            </a:r>
          </a:p>
        </p:txBody>
      </p:sp>
    </p:spTree>
    <p:extLst>
      <p:ext uri="{BB962C8B-B14F-4D97-AF65-F5344CB8AC3E}">
        <p14:creationId xmlns:p14="http://schemas.microsoft.com/office/powerpoint/2010/main" val="302942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C:\Users\Antonio\AppData\Local\Microsoft\Windows\Temporary Internet Files\Content.IE5\03E8LO90\Diapositiva1.TIF">
            <a:extLst>
              <a:ext uri="{FF2B5EF4-FFF2-40B4-BE49-F238E27FC236}">
                <a16:creationId xmlns:a16="http://schemas.microsoft.com/office/drawing/2014/main" id="{5E465C1B-CBF1-2042-A4E8-B896EDF6C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r="15334" b="2862"/>
          <a:stretch/>
        </p:blipFill>
        <p:spPr bwMode="auto">
          <a:xfrm>
            <a:off x="2465806" y="292964"/>
            <a:ext cx="6495210" cy="523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africaguide.com/images/africa_map.gif">
            <a:extLst>
              <a:ext uri="{FF2B5EF4-FFF2-40B4-BE49-F238E27FC236}">
                <a16:creationId xmlns:a16="http://schemas.microsoft.com/office/drawing/2014/main" id="{CC9D0C95-CC06-5246-9550-16A9CBCB2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4" y="389563"/>
            <a:ext cx="2198719" cy="1848542"/>
          </a:xfrm>
          <a:prstGeom prst="ellipse">
            <a:avLst/>
          </a:prstGeom>
          <a:ln w="127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ED5852C-CE21-8848-A111-5312626561C8}"/>
              </a:ext>
            </a:extLst>
          </p:cNvPr>
          <p:cNvSpPr/>
          <p:nvPr/>
        </p:nvSpPr>
        <p:spPr>
          <a:xfrm>
            <a:off x="204250" y="2609066"/>
            <a:ext cx="2065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</a:t>
            </a: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ECGs</a:t>
            </a: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adolescent</a:t>
            </a: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soccer </a:t>
            </a:r>
            <a:r>
              <a:rPr lang="it-IT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players</a:t>
            </a: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from</a:t>
            </a:r>
          </a:p>
          <a:p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Burkina Faso, Cameroon, Nigeria, Algeria vs. </a:t>
            </a:r>
            <a:r>
              <a:rPr lang="it-IT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africaguide.com/images/africa_map.gif">
            <a:extLst>
              <a:ext uri="{FF2B5EF4-FFF2-40B4-BE49-F238E27FC236}">
                <a16:creationId xmlns:a16="http://schemas.microsoft.com/office/drawing/2014/main" id="{E6CDCB20-BA4E-7B43-A15C-2A638D95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15" y="1258411"/>
            <a:ext cx="4778233" cy="3796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82C383B-891B-E047-B57B-BCA2BD4D5BB4}"/>
              </a:ext>
            </a:extLst>
          </p:cNvPr>
          <p:cNvSpPr/>
          <p:nvPr/>
        </p:nvSpPr>
        <p:spPr>
          <a:xfrm>
            <a:off x="2036618" y="238072"/>
            <a:ext cx="2572449" cy="97311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 TWI: 1%</a:t>
            </a:r>
          </a:p>
          <a:p>
            <a:pPr algn="ctr"/>
            <a:r>
              <a:rPr lang="en-GB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Infero</a:t>
            </a: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-lateral  TWI: 0.5%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9955779-49AD-054C-BC41-A16B2D3B7B08}"/>
              </a:ext>
            </a:extLst>
          </p:cNvPr>
          <p:cNvSpPr/>
          <p:nvPr/>
        </p:nvSpPr>
        <p:spPr>
          <a:xfrm>
            <a:off x="6658495" y="2120927"/>
            <a:ext cx="2395912" cy="9731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Anterior TWI: 2%</a:t>
            </a:r>
          </a:p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Infero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-lateral  TWI: 1.5%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98734CE-0B79-9B48-B9E2-71D0A1CC9BD1}"/>
              </a:ext>
            </a:extLst>
          </p:cNvPr>
          <p:cNvSpPr/>
          <p:nvPr/>
        </p:nvSpPr>
        <p:spPr>
          <a:xfrm>
            <a:off x="479789" y="3307003"/>
            <a:ext cx="2912692" cy="947239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Anterior TWI: 8%</a:t>
            </a:r>
          </a:p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Infero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-lateral  TWI: 5%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A7E1F8D-1E1D-D945-BBE4-835ED91800E0}"/>
              </a:ext>
            </a:extLst>
          </p:cNvPr>
          <p:cNvSpPr/>
          <p:nvPr/>
        </p:nvSpPr>
        <p:spPr>
          <a:xfrm>
            <a:off x="4558034" y="238071"/>
            <a:ext cx="2485714" cy="973113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LVWT: 9 mm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 cavity: 54 mm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 mass index: 82 g/m2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05AC864-9BF9-5F49-8C54-EE6D764226BE}"/>
              </a:ext>
            </a:extLst>
          </p:cNvPr>
          <p:cNvSpPr/>
          <p:nvPr/>
        </p:nvSpPr>
        <p:spPr>
          <a:xfrm>
            <a:off x="6769924" y="3288957"/>
            <a:ext cx="2227811" cy="130430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LVWT: 8.7 mm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cavity: 52 mm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mass index: 77 g/m2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0B9D01E-EC32-2E46-BD39-E01DA6261F87}"/>
              </a:ext>
            </a:extLst>
          </p:cNvPr>
          <p:cNvSpPr/>
          <p:nvPr/>
        </p:nvSpPr>
        <p:spPr>
          <a:xfrm>
            <a:off x="479789" y="4354258"/>
            <a:ext cx="2912692" cy="112267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LVWT: 9.6 mm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cavity: 54 mm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mass index: 88 g/m2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D10E934F-1717-1B4D-8060-A29251E91B78}"/>
              </a:ext>
            </a:extLst>
          </p:cNvPr>
          <p:cNvSpPr/>
          <p:nvPr/>
        </p:nvSpPr>
        <p:spPr>
          <a:xfrm rot="269196">
            <a:off x="2842955" y="1399463"/>
            <a:ext cx="2862941" cy="74814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80B89BA6-D4F8-C644-8987-5F380087805D}"/>
              </a:ext>
            </a:extLst>
          </p:cNvPr>
          <p:cNvSpPr/>
          <p:nvPr/>
        </p:nvSpPr>
        <p:spPr>
          <a:xfrm rot="638850">
            <a:off x="5466512" y="2035362"/>
            <a:ext cx="1110543" cy="167105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814EF267-CFDB-A44C-994C-532A21FA0829}"/>
              </a:ext>
            </a:extLst>
          </p:cNvPr>
          <p:cNvSpPr/>
          <p:nvPr/>
        </p:nvSpPr>
        <p:spPr>
          <a:xfrm>
            <a:off x="3311035" y="2264058"/>
            <a:ext cx="2075613" cy="1671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15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2805" y="974967"/>
            <a:ext cx="1025108" cy="421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5560" y="994012"/>
            <a:ext cx="1044584" cy="421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8831" y="982255"/>
            <a:ext cx="1044584" cy="421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15313" y="254650"/>
            <a:ext cx="8102600" cy="43858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T-wave inversion in anterior precordial leads (V1-V3,4)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994" y="2738709"/>
            <a:ext cx="5247841" cy="254388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107" y="917862"/>
            <a:ext cx="4630449" cy="1775420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637902305"/>
              </p:ext>
            </p:extLst>
          </p:nvPr>
        </p:nvGraphicFramePr>
        <p:xfrm>
          <a:off x="194113" y="1084745"/>
          <a:ext cx="5622343" cy="3873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729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409BAF4-B3A5-0C49-8740-411DE2B28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65814"/>
            <a:ext cx="6163634" cy="3201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009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magine 1" descr="sanjeev_sharma_x_pix.jpg">
            <a:extLst>
              <a:ext uri="{FF2B5EF4-FFF2-40B4-BE49-F238E27FC236}">
                <a16:creationId xmlns:a16="http://schemas.microsoft.com/office/drawing/2014/main" id="{BB8B6B6C-4153-0244-9681-234A68FB7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2209430"/>
            <a:ext cx="1584176" cy="1261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 descr="Aneil Malhotra.jpg">
            <a:extLst>
              <a:ext uri="{FF2B5EF4-FFF2-40B4-BE49-F238E27FC236}">
                <a16:creationId xmlns:a16="http://schemas.microsoft.com/office/drawing/2014/main" id="{64EEBCA1-C0E0-3449-9D0E-8585FC3C5B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9073" b="24753"/>
          <a:stretch/>
        </p:blipFill>
        <p:spPr>
          <a:xfrm>
            <a:off x="6804249" y="625252"/>
            <a:ext cx="1603648" cy="142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tangolo arrotondato 5">
            <a:extLst>
              <a:ext uri="{FF2B5EF4-FFF2-40B4-BE49-F238E27FC236}">
                <a16:creationId xmlns:a16="http://schemas.microsoft.com/office/drawing/2014/main" id="{EBCBEBB1-68CA-8847-9E2E-16DE0D6F2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9" y="4274287"/>
            <a:ext cx="8416434" cy="115284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rgbClr val="A4B9E5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defTabSz="6858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58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58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58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58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mr-IN" altLang="it-IT" sz="2000" b="1" i="1" dirty="0">
                <a:solidFill>
                  <a:srgbClr val="FFFFFF"/>
                </a:solidFill>
              </a:rPr>
              <a:t>…</a:t>
            </a:r>
            <a:r>
              <a:rPr lang="it-IT" altLang="it-IT" sz="2000" b="1" i="1" dirty="0">
                <a:solidFill>
                  <a:srgbClr val="FFFFFF"/>
                </a:solidFill>
                <a:cs typeface="Times New Roman" panose="02020603050405020304" pitchFamily="18" charset="0"/>
              </a:rPr>
              <a:t>  </a:t>
            </a:r>
            <a:r>
              <a:rPr lang="en-GB" altLang="it-IT" sz="2000" b="1" i="1" dirty="0">
                <a:solidFill>
                  <a:srgbClr val="FFFFFF"/>
                </a:solidFill>
                <a:cs typeface="Times New Roman" panose="02020603050405020304" pitchFamily="18" charset="0"/>
              </a:rPr>
              <a:t>a single screen in adolescence does not exclude the later development of genetic or acquired cardiac disease, </a:t>
            </a:r>
            <a:r>
              <a:rPr lang="en-GB" altLang="it-IT" sz="2000" b="1" i="1" dirty="0">
                <a:solidFill>
                  <a:srgbClr val="FFFF00"/>
                </a:solidFill>
                <a:cs typeface="Times New Roman" panose="02020603050405020304" pitchFamily="18" charset="0"/>
              </a:rPr>
              <a:t>and warrants serial evaluations</a:t>
            </a:r>
            <a:r>
              <a:rPr lang="mr-IN" altLang="it-IT" sz="2000" b="1" i="1" dirty="0">
                <a:solidFill>
                  <a:srgbClr val="FFFF00"/>
                </a:solidFill>
              </a:rPr>
              <a:t>…</a:t>
            </a:r>
            <a:endParaRPr lang="en-GB" altLang="it-IT" sz="2000" b="1" i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8883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7D6EB5-DF59-3F43-B545-DCE4308BB43D}"/>
              </a:ext>
            </a:extLst>
          </p:cNvPr>
          <p:cNvSpPr txBox="1"/>
          <p:nvPr/>
        </p:nvSpPr>
        <p:spPr>
          <a:xfrm>
            <a:off x="6718449" y="1767490"/>
            <a:ext cx="2314574" cy="341632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65% of CV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diagnoses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made on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repeated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screening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frequently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identified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inherited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cardiomyopathies</a:t>
            </a:r>
            <a:r>
              <a:rPr lang="it-IT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(64%) and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acquired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nonischemic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 </a:t>
            </a:r>
            <a:r>
              <a:rPr lang="it-IT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scar</a:t>
            </a:r>
            <a:r>
              <a:rPr lang="it-IT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ventricular</a:t>
            </a:r>
            <a:r>
              <a:rPr lang="it-IT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arrhythmias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(83%).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981859A-E8F5-C84B-8448-E565B5E4E6A7}"/>
              </a:ext>
            </a:extLst>
          </p:cNvPr>
          <p:cNvSpPr txBox="1"/>
          <p:nvPr/>
        </p:nvSpPr>
        <p:spPr>
          <a:xfrm>
            <a:off x="110977" y="286234"/>
            <a:ext cx="713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Serial evaluations increase sensitivity of the screening	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Sarto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Circulation 2021)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E4215A7-6129-7E4C-ABC4-C40E5F48F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7" y="1297172"/>
            <a:ext cx="6494673" cy="402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1" t="18599" b="9695"/>
          <a:stretch>
            <a:fillRect/>
          </a:stretch>
        </p:blipFill>
        <p:spPr bwMode="auto">
          <a:xfrm>
            <a:off x="6270014" y="257080"/>
            <a:ext cx="2707061" cy="2444277"/>
          </a:xfrm>
          <a:prstGeom prst="rect">
            <a:avLst/>
          </a:prstGeom>
          <a:noFill/>
          <a:ln w="3816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6000" contrast="12000"/>
                  </a:blip>
                  <a:srcRect l="16901" t="18599" b="9695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2394" r="87186"/>
          <a:stretch>
            <a:fillRect/>
          </a:stretch>
        </p:blipFill>
        <p:spPr bwMode="auto">
          <a:xfrm>
            <a:off x="947260" y="405103"/>
            <a:ext cx="1369667" cy="4135904"/>
          </a:xfrm>
          <a:prstGeom prst="rect">
            <a:avLst/>
          </a:prstGeom>
          <a:noFill/>
          <a:ln w="3816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10000" contrast="10000"/>
                  </a:blip>
                  <a:srcRect l="2917" t="2394" r="87186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4452" name="Picture 3"/>
          <p:cNvPicPr>
            <a:picLocks noChangeAspect="1" noChangeArrowheads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5" t="2394" r="63896"/>
          <a:stretch>
            <a:fillRect/>
          </a:stretch>
        </p:blipFill>
        <p:spPr bwMode="auto">
          <a:xfrm>
            <a:off x="2364948" y="405103"/>
            <a:ext cx="1029367" cy="4138779"/>
          </a:xfrm>
          <a:prstGeom prst="rect">
            <a:avLst/>
          </a:prstGeom>
          <a:noFill/>
          <a:ln w="3816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10000" contrast="10000"/>
                  </a:blip>
                  <a:srcRect l="29185" t="2394" r="63896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4453" name="Picture 4"/>
          <p:cNvPicPr>
            <a:picLocks noChangeAspect="1" noChangeArrowheads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7" t="2371" r="17857" b="301"/>
          <a:stretch>
            <a:fillRect/>
          </a:stretch>
        </p:blipFill>
        <p:spPr bwMode="auto">
          <a:xfrm>
            <a:off x="4632020" y="437232"/>
            <a:ext cx="899495" cy="4154576"/>
          </a:xfrm>
          <a:prstGeom prst="rect">
            <a:avLst/>
          </a:prstGeom>
          <a:noFill/>
          <a:ln w="3816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10000" contrast="10000"/>
                  </a:blip>
                  <a:srcRect l="76257" t="2371" r="17857" b="301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5" t="2760" r="39948"/>
          <a:stretch>
            <a:fillRect/>
          </a:stretch>
        </p:blipFill>
        <p:spPr bwMode="auto">
          <a:xfrm>
            <a:off x="3442336" y="425163"/>
            <a:ext cx="1093643" cy="4156012"/>
          </a:xfrm>
          <a:prstGeom prst="rect">
            <a:avLst/>
          </a:prstGeom>
          <a:noFill/>
          <a:ln w="3816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10000" contrast="10000"/>
                  </a:blip>
                  <a:srcRect l="52695" t="2760" r="39948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4455" name="Text Box 6"/>
          <p:cNvSpPr txBox="1">
            <a:spLocks noChangeArrowheads="1"/>
          </p:cNvSpPr>
          <p:nvPr/>
        </p:nvSpPr>
        <p:spPr bwMode="auto">
          <a:xfrm>
            <a:off x="947260" y="4839785"/>
            <a:ext cx="4578977" cy="68643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497" tIns="35098" rIns="67497" bIns="35098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it-IT" sz="2000" i="1" dirty="0">
                <a:solidFill>
                  <a:srgbClr val="FFFFFF"/>
                </a:solidFill>
                <a:cs typeface="Times New Roman" panose="02020603050405020304" pitchFamily="18" charset="0"/>
              </a:rPr>
              <a:t>28 year-old, female athlete </a:t>
            </a:r>
            <a:r>
              <a:rPr lang="it-IT" sz="200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without</a:t>
            </a:r>
            <a:r>
              <a:rPr lang="it-IT" sz="200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apparent</a:t>
            </a:r>
            <a:r>
              <a:rPr lang="it-IT" sz="2000" i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structural</a:t>
            </a:r>
            <a:r>
              <a:rPr lang="it-IT" sz="2000" i="1" dirty="0">
                <a:solidFill>
                  <a:srgbClr val="FFFFFF"/>
                </a:solidFill>
                <a:cs typeface="Times New Roman" panose="02020603050405020304" pitchFamily="18" charset="0"/>
              </a:rPr>
              <a:t> RV abnormalities</a:t>
            </a: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r="16707" b="31976"/>
          <a:stretch>
            <a:fillRect/>
          </a:stretch>
        </p:blipFill>
        <p:spPr bwMode="auto">
          <a:xfrm>
            <a:off x="6001735" y="3348865"/>
            <a:ext cx="2975340" cy="2077178"/>
          </a:xfrm>
          <a:prstGeom prst="rect">
            <a:avLst/>
          </a:prstGeom>
          <a:noFill/>
          <a:ln w="3816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>
                    <a:lum bright="-6000" contrast="6000"/>
                  </a:blip>
                  <a:srcRect l="4921" r="16707" b="31976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2" descr="Don't ignore those ethics red flags - Hospital News">
            <a:extLst>
              <a:ext uri="{FF2B5EF4-FFF2-40B4-BE49-F238E27FC236}">
                <a16:creationId xmlns:a16="http://schemas.microsoft.com/office/drawing/2014/main" id="{4BD71577-6048-9EBF-3160-C412F377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" y="106325"/>
            <a:ext cx="1593970" cy="200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462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170C1BE-05B4-644D-BEF9-8004816D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1" y="451889"/>
            <a:ext cx="6978535" cy="246481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C6ADD65-5BC1-114D-9C25-EA70F76A0C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6242"/>
          <a:stretch/>
        </p:blipFill>
        <p:spPr>
          <a:xfrm>
            <a:off x="1325881" y="3030568"/>
            <a:ext cx="6978535" cy="230932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E8D6FE1-D754-D94B-BDA1-62578AE59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028" y="548180"/>
            <a:ext cx="2705100" cy="23093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B7D9763-91CF-5446-95D8-062873B42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704" y="3228455"/>
            <a:ext cx="2717800" cy="1956908"/>
          </a:xfrm>
          <a:prstGeom prst="rect">
            <a:avLst/>
          </a:prstGeom>
        </p:spPr>
      </p:pic>
      <p:sp>
        <p:nvSpPr>
          <p:cNvPr id="6" name="Rettangolo con due angoli in diagonale arrotondati 5">
            <a:extLst>
              <a:ext uri="{FF2B5EF4-FFF2-40B4-BE49-F238E27FC236}">
                <a16:creationId xmlns:a16="http://schemas.microsoft.com/office/drawing/2014/main" id="{513CB33C-CB74-494D-813E-B30E83930D21}"/>
              </a:ext>
            </a:extLst>
          </p:cNvPr>
          <p:cNvSpPr/>
          <p:nvPr/>
        </p:nvSpPr>
        <p:spPr>
          <a:xfrm>
            <a:off x="5319152" y="1360252"/>
            <a:ext cx="3484764" cy="3276379"/>
          </a:xfrm>
          <a:prstGeom prst="round2Diag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vast majority of anterior TWI observed among healthy athletes (both Caucasian and Afro-Caribbean) was preceded by J-point elevation.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marker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never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ARVC. </a:t>
            </a: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J-point</a:t>
            </a:r>
            <a:r>
              <a:rPr lang="it-IT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elevation</a:t>
            </a:r>
            <a:r>
              <a:rPr lang="it-IT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&lt;1 mm and TWI </a:t>
            </a:r>
            <a:r>
              <a:rPr lang="it-IT" sz="1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extending</a:t>
            </a:r>
            <a:r>
              <a:rPr lang="it-IT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</a:t>
            </a:r>
            <a:r>
              <a:rPr lang="it-IT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V4 </a:t>
            </a:r>
            <a:r>
              <a:rPr lang="it-IT" sz="1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showed</a:t>
            </a:r>
            <a:r>
              <a:rPr lang="it-IT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  <a:r>
              <a:rPr lang="it-IT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RV </a:t>
            </a:r>
            <a:r>
              <a:rPr lang="it-IT" sz="1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cardiomyopathy</a:t>
            </a:r>
            <a:r>
              <a:rPr lang="it-IT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100%. </a:t>
            </a: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Dott.ssa Chiara Calore | B-MED">
            <a:extLst>
              <a:ext uri="{FF2B5EF4-FFF2-40B4-BE49-F238E27FC236}">
                <a16:creationId xmlns:a16="http://schemas.microsoft.com/office/drawing/2014/main" id="{E6819732-26C8-8C49-93D4-A9EA64DDD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0" y="451890"/>
            <a:ext cx="991035" cy="1321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9DBE2E-B2ED-5342-A4B2-18AE49F47A6D}"/>
              </a:ext>
            </a:extLst>
          </p:cNvPr>
          <p:cNvSpPr txBox="1"/>
          <p:nvPr/>
        </p:nvSpPr>
        <p:spPr>
          <a:xfrm>
            <a:off x="107937" y="2139488"/>
            <a:ext cx="991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 TWI in Athlete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9D5326-7AC9-9243-9912-4225CBFEF7D1}"/>
              </a:ext>
            </a:extLst>
          </p:cNvPr>
          <p:cNvSpPr txBox="1"/>
          <p:nvPr/>
        </p:nvSpPr>
        <p:spPr>
          <a:xfrm>
            <a:off x="107937" y="3877451"/>
            <a:ext cx="991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 TWI in ARVC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DB161B7-6C54-7C4D-B73E-F8D2E906A2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381" y="680751"/>
            <a:ext cx="5696541" cy="266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5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Abnormal ECG Findings in Athletes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821872" y="1348764"/>
            <a:ext cx="7704856" cy="3880869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wave inversion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 segment depression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Pathological Q waves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LBBB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Premature Ventricular Beats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Ventricular pre-excitation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QT interval</a:t>
            </a:r>
          </a:p>
        </p:txBody>
      </p:sp>
      <p:pic>
        <p:nvPicPr>
          <p:cNvPr id="4" name="Picture 2" descr="Don't ignore those ethics red flags - Hospital News">
            <a:extLst>
              <a:ext uri="{FF2B5EF4-FFF2-40B4-BE49-F238E27FC236}">
                <a16:creationId xmlns:a16="http://schemas.microsoft.com/office/drawing/2014/main" id="{C6A4259F-8F87-C0A0-8593-DA1DD63D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089" y="2276856"/>
            <a:ext cx="2150319" cy="270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5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F21E5EC-2308-D887-38C7-0E98CBCB7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136" y="649223"/>
            <a:ext cx="7242049" cy="485327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2615F1-F85C-F0C7-2CBF-DECF0835E1E0}"/>
              </a:ext>
            </a:extLst>
          </p:cNvPr>
          <p:cNvSpPr txBox="1"/>
          <p:nvPr/>
        </p:nvSpPr>
        <p:spPr>
          <a:xfrm>
            <a:off x="1709928" y="212506"/>
            <a:ext cx="572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training and detraining</a:t>
            </a:r>
          </a:p>
        </p:txBody>
      </p:sp>
    </p:spTree>
    <p:extLst>
      <p:ext uri="{BB962C8B-B14F-4D97-AF65-F5344CB8AC3E}">
        <p14:creationId xmlns:p14="http://schemas.microsoft.com/office/powerpoint/2010/main" val="35821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5D3C7B63-E528-C34F-A8BE-A61D3ACF4B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6755" b="30995"/>
          <a:stretch/>
        </p:blipFill>
        <p:spPr>
          <a:xfrm>
            <a:off x="329610" y="1510471"/>
            <a:ext cx="2508498" cy="250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libri pubbl\Circulation 2002 Ventr arr.jpg">
            <a:extLst>
              <a:ext uri="{FF2B5EF4-FFF2-40B4-BE49-F238E27FC236}">
                <a16:creationId xmlns:a16="http://schemas.microsoft.com/office/drawing/2014/main" id="{13C6AB80-C825-C557-EF3C-A984C6ABD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1088121"/>
            <a:ext cx="5353664" cy="3909182"/>
          </a:xfrm>
          <a:prstGeom prst="rect">
            <a:avLst/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D194CD1-1CDB-632E-9136-8471DDD809B5}"/>
              </a:ext>
            </a:extLst>
          </p:cNvPr>
          <p:cNvSpPr txBox="1"/>
          <p:nvPr/>
        </p:nvSpPr>
        <p:spPr>
          <a:xfrm>
            <a:off x="1318437" y="411317"/>
            <a:ext cx="6507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PVBs in athletes: the most common ECG abnormality</a:t>
            </a:r>
          </a:p>
        </p:txBody>
      </p:sp>
    </p:spTree>
    <p:extLst>
      <p:ext uri="{BB962C8B-B14F-4D97-AF65-F5344CB8AC3E}">
        <p14:creationId xmlns:p14="http://schemas.microsoft.com/office/powerpoint/2010/main" val="340719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8C2FC97E-C776-65E1-A360-E8D2514AF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866" y="174492"/>
            <a:ext cx="3170504" cy="549011"/>
          </a:xfrm>
        </p:spPr>
        <p:txBody>
          <a:bodyPr>
            <a:normAutofit fontScale="90000"/>
          </a:bodyPr>
          <a:lstStyle/>
          <a:p>
            <a:r>
              <a:rPr lang="en-US" alt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Long-term consequences of PVBs in athletes</a:t>
            </a:r>
          </a:p>
        </p:txBody>
      </p:sp>
      <p:sp>
        <p:nvSpPr>
          <p:cNvPr id="187395" name="Oval 3">
            <a:extLst>
              <a:ext uri="{FF2B5EF4-FFF2-40B4-BE49-F238E27FC236}">
                <a16:creationId xmlns:a16="http://schemas.microsoft.com/office/drawing/2014/main" id="{D1DE0973-27B5-1050-2E30-B5412D6EA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178" y="1237474"/>
            <a:ext cx="1559718" cy="960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it-IT" sz="3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187396" name="Oval 4">
            <a:extLst>
              <a:ext uri="{FF2B5EF4-FFF2-40B4-BE49-F238E27FC236}">
                <a16:creationId xmlns:a16="http://schemas.microsoft.com/office/drawing/2014/main" id="{2F856DEB-DFB2-1125-575B-67A292EA6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865" y="1265255"/>
            <a:ext cx="1559718" cy="960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it-IT" sz="3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</a:t>
            </a:r>
          </a:p>
        </p:txBody>
      </p:sp>
      <p:sp>
        <p:nvSpPr>
          <p:cNvPr id="187397" name="Oval 5">
            <a:extLst>
              <a:ext uri="{FF2B5EF4-FFF2-40B4-BE49-F238E27FC236}">
                <a16:creationId xmlns:a16="http://schemas.microsoft.com/office/drawing/2014/main" id="{AF3FA862-671C-11E6-8D29-868C001C5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2407" y="1265255"/>
            <a:ext cx="1559718" cy="960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it-IT" sz="3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</a:t>
            </a:r>
          </a:p>
        </p:txBody>
      </p:sp>
      <p:sp>
        <p:nvSpPr>
          <p:cNvPr id="187398" name="Text Box 6">
            <a:extLst>
              <a:ext uri="{FF2B5EF4-FFF2-40B4-BE49-F238E27FC236}">
                <a16:creationId xmlns:a16="http://schemas.microsoft.com/office/drawing/2014/main" id="{01A0D862-8806-2D92-3628-A33C1582A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32" y="2316974"/>
            <a:ext cx="267096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Frequent/complex VAs (&gt;2000 PVBs,              &gt;1 NSVT)</a:t>
            </a:r>
          </a:p>
        </p:txBody>
      </p:sp>
      <p:sp>
        <p:nvSpPr>
          <p:cNvPr id="187399" name="Text Box 7">
            <a:extLst>
              <a:ext uri="{FF2B5EF4-FFF2-40B4-BE49-F238E27FC236}">
                <a16:creationId xmlns:a16="http://schemas.microsoft.com/office/drawing/2014/main" id="{5749C067-8588-CB08-1520-9866860FA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646" y="2344755"/>
            <a:ext cx="264054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frequent VAs (&lt;2000 PVBs,            no NSVT)</a:t>
            </a:r>
          </a:p>
        </p:txBody>
      </p:sp>
      <p:sp>
        <p:nvSpPr>
          <p:cNvPr id="187400" name="Text Box 8">
            <a:extLst>
              <a:ext uri="{FF2B5EF4-FFF2-40B4-BE49-F238E27FC236}">
                <a16:creationId xmlns:a16="http://schemas.microsoft.com/office/drawing/2014/main" id="{ADA272AD-B26C-9F2A-2813-3EDD14445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636" y="2344755"/>
            <a:ext cx="19804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or rare VAs (&lt;100 PVBs)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262FE02-BF34-BB48-1479-1266DFA071B8}"/>
              </a:ext>
            </a:extLst>
          </p:cNvPr>
          <p:cNvGrpSpPr/>
          <p:nvPr/>
        </p:nvGrpSpPr>
        <p:grpSpPr>
          <a:xfrm>
            <a:off x="821533" y="3661843"/>
            <a:ext cx="7546286" cy="1814106"/>
            <a:chOff x="821533" y="3661843"/>
            <a:chExt cx="7546286" cy="1814106"/>
          </a:xfrm>
        </p:grpSpPr>
        <p:sp>
          <p:nvSpPr>
            <p:cNvPr id="187402" name="Text Box 10">
              <a:extLst>
                <a:ext uri="{FF2B5EF4-FFF2-40B4-BE49-F238E27FC236}">
                  <a16:creationId xmlns:a16="http://schemas.microsoft.com/office/drawing/2014/main" id="{73D058D2-F5F5-4AA2-1416-FF352CE6A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406" y="3661843"/>
              <a:ext cx="6961188" cy="46166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it-IT" sz="24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8-year prospective follow-up</a:t>
              </a:r>
            </a:p>
          </p:txBody>
        </p:sp>
        <p:sp>
          <p:nvSpPr>
            <p:cNvPr id="187403" name="Line 11">
              <a:extLst>
                <a:ext uri="{FF2B5EF4-FFF2-40B4-BE49-F238E27FC236}">
                  <a16:creationId xmlns:a16="http://schemas.microsoft.com/office/drawing/2014/main" id="{2E81212A-9F13-F375-247F-BBAF736E1B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1844" y="4099730"/>
              <a:ext cx="0" cy="48022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404" name="Line 12">
              <a:extLst>
                <a:ext uri="{FF2B5EF4-FFF2-40B4-BE49-F238E27FC236}">
                  <a16:creationId xmlns:a16="http://schemas.microsoft.com/office/drawing/2014/main" id="{DB5BBD6B-9156-9F8C-884A-CAF040B3E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2000" y="4163230"/>
              <a:ext cx="0" cy="48022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405" name="Line 13">
              <a:extLst>
                <a:ext uri="{FF2B5EF4-FFF2-40B4-BE49-F238E27FC236}">
                  <a16:creationId xmlns:a16="http://schemas.microsoft.com/office/drawing/2014/main" id="{00EE829D-9A2E-EA40-5BF0-9FC5C0669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2927" y="4131480"/>
              <a:ext cx="0" cy="48022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406" name="Text Box 14">
              <a:extLst>
                <a:ext uri="{FF2B5EF4-FFF2-40B4-BE49-F238E27FC236}">
                  <a16:creationId xmlns:a16="http://schemas.microsoft.com/office/drawing/2014/main" id="{786347F6-D97D-FCCE-F1F8-371FD6509C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533" y="4602440"/>
              <a:ext cx="2450821" cy="873509"/>
            </a:xfrm>
            <a:prstGeom prst="rect">
              <a:avLst/>
            </a:prstGeom>
            <a:gradFill rotWithShape="1">
              <a:gsLst>
                <a:gs pos="0">
                  <a:srgbClr val="FF0000">
                    <a:gamma/>
                    <a:shade val="26275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it-IT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 sudden death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it-IT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8, started drugs</a:t>
              </a:r>
            </a:p>
          </p:txBody>
        </p:sp>
        <p:sp>
          <p:nvSpPr>
            <p:cNvPr id="187407" name="Text Box 15">
              <a:extLst>
                <a:ext uri="{FF2B5EF4-FFF2-40B4-BE49-F238E27FC236}">
                  <a16:creationId xmlns:a16="http://schemas.microsoft.com/office/drawing/2014/main" id="{32C92572-6DFD-FADF-61C9-B49D4361F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8746" y="4595892"/>
              <a:ext cx="2185171" cy="873509"/>
            </a:xfrm>
            <a:prstGeom prst="rect">
              <a:avLst/>
            </a:prstGeom>
            <a:gradFill rotWithShape="1">
              <a:gsLst>
                <a:gs pos="0">
                  <a:srgbClr val="336600">
                    <a:gamma/>
                    <a:shade val="36078"/>
                    <a:invGamma/>
                  </a:srgbClr>
                </a:gs>
                <a:gs pos="100000">
                  <a:srgbClr val="3366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it-IT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 symptoms, no CV events</a:t>
              </a:r>
            </a:p>
          </p:txBody>
        </p:sp>
        <p:sp>
          <p:nvSpPr>
            <p:cNvPr id="187408" name="Text Box 16">
              <a:extLst>
                <a:ext uri="{FF2B5EF4-FFF2-40B4-BE49-F238E27FC236}">
                  <a16:creationId xmlns:a16="http://schemas.microsoft.com/office/drawing/2014/main" id="{5847F16A-1A99-3864-4A46-83811B6BF6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1275" y="4595892"/>
              <a:ext cx="2316544" cy="873509"/>
            </a:xfrm>
            <a:prstGeom prst="rect">
              <a:avLst/>
            </a:prstGeom>
            <a:gradFill rotWithShape="1">
              <a:gsLst>
                <a:gs pos="0">
                  <a:srgbClr val="008000">
                    <a:gamma/>
                    <a:shade val="25882"/>
                    <a:invGamma/>
                  </a:srgbClr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it-IT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 symptoms, no CV events</a:t>
              </a:r>
            </a:p>
          </p:txBody>
        </p:sp>
      </p:grpSp>
      <p:sp>
        <p:nvSpPr>
          <p:cNvPr id="2" name="Oval 4">
            <a:extLst>
              <a:ext uri="{FF2B5EF4-FFF2-40B4-BE49-F238E27FC236}">
                <a16:creationId xmlns:a16="http://schemas.microsoft.com/office/drawing/2014/main" id="{D13FEC71-DC33-8222-66C5-7EEC377BB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616" y="9976"/>
            <a:ext cx="1559718" cy="960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it-IT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7F481BFD-BEE3-30C2-0E10-9B3A48197363}"/>
              </a:ext>
            </a:extLst>
          </p:cNvPr>
          <p:cNvCxnSpPr>
            <a:stCxn id="2" idx="3"/>
          </p:cNvCxnSpPr>
          <p:nvPr/>
        </p:nvCxnSpPr>
        <p:spPr>
          <a:xfrm flipH="1">
            <a:off x="2775098" y="829761"/>
            <a:ext cx="1367933" cy="54183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5B48860-CC7D-A03B-20AD-8F777AADE119}"/>
              </a:ext>
            </a:extLst>
          </p:cNvPr>
          <p:cNvCxnSpPr>
            <a:stCxn id="2" idx="4"/>
            <a:endCxn id="187396" idx="0"/>
          </p:cNvCxnSpPr>
          <p:nvPr/>
        </p:nvCxnSpPr>
        <p:spPr>
          <a:xfrm flipH="1">
            <a:off x="4691724" y="970414"/>
            <a:ext cx="2751" cy="29484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1272270-CE58-C07A-B2B6-C93A5A2B519D}"/>
              </a:ext>
            </a:extLst>
          </p:cNvPr>
          <p:cNvCxnSpPr>
            <a:stCxn id="2" idx="5"/>
            <a:endCxn id="187397" idx="1"/>
          </p:cNvCxnSpPr>
          <p:nvPr/>
        </p:nvCxnSpPr>
        <p:spPr>
          <a:xfrm>
            <a:off x="5245919" y="829761"/>
            <a:ext cx="1534903" cy="57614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po 39"/>
          <p:cNvGrpSpPr/>
          <p:nvPr/>
        </p:nvGrpSpPr>
        <p:grpSpPr>
          <a:xfrm>
            <a:off x="422197" y="491614"/>
            <a:ext cx="5635705" cy="4246547"/>
            <a:chOff x="2607626" y="523523"/>
            <a:chExt cx="7934742" cy="587513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/>
            <a:srcRect l="1084" t="18981" r="1172" b="8972"/>
            <a:stretch/>
          </p:blipFill>
          <p:spPr>
            <a:xfrm>
              <a:off x="2985935" y="1540135"/>
              <a:ext cx="6192907" cy="42489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9" name="Gruppo 18"/>
            <p:cNvGrpSpPr/>
            <p:nvPr/>
          </p:nvGrpSpPr>
          <p:grpSpPr>
            <a:xfrm>
              <a:off x="5602939" y="523523"/>
              <a:ext cx="2698821" cy="1478596"/>
              <a:chOff x="1725278" y="726174"/>
              <a:chExt cx="2698821" cy="1478596"/>
            </a:xfrm>
            <a:solidFill>
              <a:srgbClr val="006600"/>
            </a:solidFill>
          </p:grpSpPr>
          <p:sp>
            <p:nvSpPr>
              <p:cNvPr id="15" name="Ovale 14"/>
              <p:cNvSpPr/>
              <p:nvPr/>
            </p:nvSpPr>
            <p:spPr>
              <a:xfrm>
                <a:off x="1725278" y="726174"/>
                <a:ext cx="2698821" cy="1478596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CasellaDiTesto 3"/>
              <p:cNvSpPr txBox="1"/>
              <p:nvPr/>
            </p:nvSpPr>
            <p:spPr>
              <a:xfrm>
                <a:off x="1828263" y="989722"/>
                <a:ext cx="2367710" cy="809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LBBB/RBBB and inferior axis </a:t>
                </a:r>
              </a:p>
            </p:txBody>
          </p:sp>
        </p:grpSp>
        <p:grpSp>
          <p:nvGrpSpPr>
            <p:cNvPr id="17" name="Gruppo 16"/>
            <p:cNvGrpSpPr/>
            <p:nvPr/>
          </p:nvGrpSpPr>
          <p:grpSpPr>
            <a:xfrm>
              <a:off x="2607626" y="2607424"/>
              <a:ext cx="2985934" cy="1634706"/>
              <a:chOff x="7101046" y="2335886"/>
              <a:chExt cx="2904868" cy="1580666"/>
            </a:xfrm>
            <a:solidFill>
              <a:srgbClr val="0000FF"/>
            </a:solidFill>
          </p:grpSpPr>
          <p:sp>
            <p:nvSpPr>
              <p:cNvPr id="13" name="Ovale 12"/>
              <p:cNvSpPr/>
              <p:nvPr/>
            </p:nvSpPr>
            <p:spPr>
              <a:xfrm>
                <a:off x="7101046" y="2335886"/>
                <a:ext cx="2904868" cy="1580666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7291411" y="2590341"/>
                <a:ext cx="2705363" cy="1111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RBBB narrow QRS,  inferior/horizontal axis; fascicular </a:t>
                </a:r>
              </a:p>
            </p:txBody>
          </p:sp>
        </p:grpSp>
        <p:grpSp>
          <p:nvGrpSpPr>
            <p:cNvPr id="18" name="Gruppo 17"/>
            <p:cNvGrpSpPr/>
            <p:nvPr/>
          </p:nvGrpSpPr>
          <p:grpSpPr>
            <a:xfrm>
              <a:off x="7988787" y="3854133"/>
              <a:ext cx="2553581" cy="1459077"/>
              <a:chOff x="9164245" y="4056783"/>
              <a:chExt cx="2553581" cy="1459077"/>
            </a:xfrm>
            <a:solidFill>
              <a:srgbClr val="FF0000"/>
            </a:solidFill>
          </p:grpSpPr>
          <p:sp>
            <p:nvSpPr>
              <p:cNvPr id="16" name="Ovale 15"/>
              <p:cNvSpPr/>
              <p:nvPr/>
            </p:nvSpPr>
            <p:spPr>
              <a:xfrm>
                <a:off x="9164245" y="4056783"/>
                <a:ext cx="2553581" cy="1459077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9249090" y="4371303"/>
                <a:ext cx="2401183" cy="809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RBBB large QRS and superior axis </a:t>
                </a:r>
              </a:p>
            </p:txBody>
          </p:sp>
        </p:grpSp>
        <p:cxnSp>
          <p:nvCxnSpPr>
            <p:cNvPr id="22" name="Connettore 2 21"/>
            <p:cNvCxnSpPr/>
            <p:nvPr/>
          </p:nvCxnSpPr>
          <p:spPr>
            <a:xfrm>
              <a:off x="5309828" y="3458553"/>
              <a:ext cx="986304" cy="418809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/>
            <p:nvPr/>
          </p:nvCxnSpPr>
          <p:spPr>
            <a:xfrm flipH="1">
              <a:off x="6066118" y="1985966"/>
              <a:ext cx="486723" cy="509210"/>
            </a:xfrm>
            <a:prstGeom prst="straightConnector1">
              <a:avLst/>
            </a:prstGeom>
            <a:ln w="76200" cmpd="sng">
              <a:solidFill>
                <a:srgbClr val="00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>
              <a:stCxn id="14" idx="6"/>
            </p:cNvCxnSpPr>
            <p:nvPr/>
          </p:nvCxnSpPr>
          <p:spPr>
            <a:xfrm flipV="1">
              <a:off x="5462229" y="5322929"/>
              <a:ext cx="698793" cy="346194"/>
            </a:xfrm>
            <a:prstGeom prst="straightConnector1">
              <a:avLst/>
            </a:prstGeom>
            <a:ln w="76200" cmpd="sng"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/>
            <p:cNvCxnSpPr>
              <a:stCxn id="16" idx="2"/>
            </p:cNvCxnSpPr>
            <p:nvPr/>
          </p:nvCxnSpPr>
          <p:spPr>
            <a:xfrm flipH="1">
              <a:off x="7593189" y="4583672"/>
              <a:ext cx="395598" cy="9719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tangolo 33"/>
            <p:cNvSpPr/>
            <p:nvPr/>
          </p:nvSpPr>
          <p:spPr>
            <a:xfrm rot="20101486">
              <a:off x="5674224" y="4407713"/>
              <a:ext cx="786027" cy="2758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ttangolo 37"/>
            <p:cNvSpPr/>
            <p:nvPr/>
          </p:nvSpPr>
          <p:spPr>
            <a:xfrm rot="2337139">
              <a:off x="4872591" y="4936197"/>
              <a:ext cx="805627" cy="366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uppo 19"/>
            <p:cNvGrpSpPr/>
            <p:nvPr/>
          </p:nvGrpSpPr>
          <p:grpSpPr>
            <a:xfrm>
              <a:off x="2908648" y="4939584"/>
              <a:ext cx="2553581" cy="1459077"/>
              <a:chOff x="746885" y="4502611"/>
              <a:chExt cx="2553581" cy="1459077"/>
            </a:xfrm>
            <a:solidFill>
              <a:srgbClr val="800000"/>
            </a:solidFill>
          </p:grpSpPr>
          <p:sp>
            <p:nvSpPr>
              <p:cNvPr id="14" name="Ovale 13"/>
              <p:cNvSpPr/>
              <p:nvPr/>
            </p:nvSpPr>
            <p:spPr>
              <a:xfrm>
                <a:off x="746885" y="4502611"/>
                <a:ext cx="2553581" cy="145907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895506" y="4880892"/>
                <a:ext cx="2148250" cy="809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LBBB and superior axis </a:t>
                </a:r>
              </a:p>
            </p:txBody>
          </p:sp>
        </p:grp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041B2602-0C10-B74D-B25E-C53FA7675F40}"/>
              </a:ext>
            </a:extLst>
          </p:cNvPr>
          <p:cNvGrpSpPr/>
          <p:nvPr/>
        </p:nvGrpSpPr>
        <p:grpSpPr>
          <a:xfrm>
            <a:off x="5033938" y="449617"/>
            <a:ext cx="3285079" cy="2016398"/>
            <a:chOff x="6691667" y="110824"/>
            <a:chExt cx="4380105" cy="2688531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7FF5520-9B15-D846-B940-C61FA63C6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057" t="78995" r="69729" b="3669"/>
            <a:stretch/>
          </p:blipFill>
          <p:spPr>
            <a:xfrm>
              <a:off x="8000615" y="110824"/>
              <a:ext cx="3071157" cy="2688531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sp>
          <p:nvSpPr>
            <p:cNvPr id="8" name="Freccia destra rientrata 7">
              <a:extLst>
                <a:ext uri="{FF2B5EF4-FFF2-40B4-BE49-F238E27FC236}">
                  <a16:creationId xmlns:a16="http://schemas.microsoft.com/office/drawing/2014/main" id="{405688BB-3AB2-9D4E-8654-F9B5BCD12EE3}"/>
                </a:ext>
              </a:extLst>
            </p:cNvPr>
            <p:cNvSpPr/>
            <p:nvPr/>
          </p:nvSpPr>
          <p:spPr>
            <a:xfrm>
              <a:off x="6691667" y="1235159"/>
              <a:ext cx="1177027" cy="547517"/>
            </a:xfrm>
            <a:prstGeom prst="notchedRightArrow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3E9BD65E-B8A2-414E-8C7D-3F014D93436A}"/>
              </a:ext>
            </a:extLst>
          </p:cNvPr>
          <p:cNvGrpSpPr/>
          <p:nvPr/>
        </p:nvGrpSpPr>
        <p:grpSpPr>
          <a:xfrm>
            <a:off x="5033937" y="3190564"/>
            <a:ext cx="3560976" cy="2074820"/>
            <a:chOff x="6711916" y="3873085"/>
            <a:chExt cx="4747968" cy="2766427"/>
          </a:xfrm>
        </p:grpSpPr>
        <p:sp>
          <p:nvSpPr>
            <p:cNvPr id="3" name="CasellaDiTesto 2"/>
            <p:cNvSpPr txBox="1"/>
            <p:nvPr/>
          </p:nvSpPr>
          <p:spPr>
            <a:xfrm>
              <a:off x="7888943" y="6260353"/>
              <a:ext cx="3570941" cy="323163"/>
            </a:xfrm>
            <a:prstGeom prst="rect">
              <a:avLst/>
            </a:prstGeom>
            <a:noFill/>
          </p:spPr>
          <p:txBody>
            <a:bodyPr wrap="square" lIns="68577" tIns="34289" rIns="68577" bIns="34289" rtlCol="0">
              <a:spAutoFit/>
            </a:bodyPr>
            <a:lstStyle/>
            <a:p>
              <a:r>
                <a:rPr lang="en-US" sz="1125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by </a:t>
              </a:r>
              <a:r>
                <a:rPr lang="en-US" sz="1125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D’Ascenzi</a:t>
              </a:r>
              <a:r>
                <a:rPr lang="en-US" sz="1125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n-US" sz="1125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Zorzi</a:t>
              </a:r>
              <a:r>
                <a:rPr lang="en-US" sz="1125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2016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C000E176-A4B8-D24F-ABB2-262254F91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r="2244"/>
            <a:stretch/>
          </p:blipFill>
          <p:spPr>
            <a:xfrm>
              <a:off x="8157549" y="3873085"/>
              <a:ext cx="3046794" cy="276642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30" name="Freccia destra rientrata 29">
              <a:extLst>
                <a:ext uri="{FF2B5EF4-FFF2-40B4-BE49-F238E27FC236}">
                  <a16:creationId xmlns:a16="http://schemas.microsoft.com/office/drawing/2014/main" id="{CD799C7A-DF68-AC44-B05F-4AD713A3E990}"/>
                </a:ext>
              </a:extLst>
            </p:cNvPr>
            <p:cNvSpPr/>
            <p:nvPr/>
          </p:nvSpPr>
          <p:spPr>
            <a:xfrm>
              <a:off x="6711916" y="5429581"/>
              <a:ext cx="1177027" cy="547517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E5E11B5-F5DB-2A4B-B0C8-FA320FB57701}"/>
              </a:ext>
            </a:extLst>
          </p:cNvPr>
          <p:cNvSpPr txBox="1"/>
          <p:nvPr/>
        </p:nvSpPr>
        <p:spPr>
          <a:xfrm>
            <a:off x="95251" y="126303"/>
            <a:ext cx="233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Evolving criteria on significance of PVBs</a:t>
            </a:r>
          </a:p>
        </p:txBody>
      </p:sp>
    </p:spTree>
    <p:extLst>
      <p:ext uri="{BB962C8B-B14F-4D97-AF65-F5344CB8AC3E}">
        <p14:creationId xmlns:p14="http://schemas.microsoft.com/office/powerpoint/2010/main" val="315582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764" y="902073"/>
            <a:ext cx="5434682" cy="391085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23561" y="210979"/>
            <a:ext cx="6896877" cy="36933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5721"/>
            <a:r>
              <a:rPr lang="en-US" sz="19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Exercise-PVBs are commonly associated with LGE on CMR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575078" y="5195056"/>
            <a:ext cx="4403912" cy="28853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5721"/>
            <a:r>
              <a:rPr lang="en-US" sz="1425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(Cipriani, </a:t>
            </a:r>
            <a:r>
              <a:rPr lang="en-US" sz="1425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Bauce</a:t>
            </a:r>
            <a:r>
              <a:rPr lang="en-US" sz="1425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Heart Rhythm 2018)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B2B9BE-C959-1844-84DD-14A785E21002}"/>
              </a:ext>
            </a:extLst>
          </p:cNvPr>
          <p:cNvSpPr txBox="1"/>
          <p:nvPr/>
        </p:nvSpPr>
        <p:spPr>
          <a:xfrm>
            <a:off x="7517423" y="442633"/>
            <a:ext cx="1521069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hangingPunct="0">
              <a:buClr>
                <a:srgbClr val="000000"/>
              </a:buClr>
            </a:pPr>
            <a:endParaRPr lang="en-GB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CF174D9-1680-3E45-843C-46075609E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82" y="3292717"/>
            <a:ext cx="1917362" cy="15238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831A6E-567B-8A43-B7E0-FD8F66F3240A}"/>
              </a:ext>
            </a:extLst>
          </p:cNvPr>
          <p:cNvSpPr txBox="1"/>
          <p:nvPr/>
        </p:nvSpPr>
        <p:spPr>
          <a:xfrm>
            <a:off x="382541" y="4910557"/>
            <a:ext cx="16163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721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Exercise-PVBs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2643E39-FA0B-3744-B881-BC7056C10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8446" y="3289066"/>
            <a:ext cx="1917362" cy="1523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F660EE6-41A7-7442-8723-FAD597A13B41}"/>
              </a:ext>
            </a:extLst>
          </p:cNvPr>
          <p:cNvSpPr txBox="1"/>
          <p:nvPr/>
        </p:nvSpPr>
        <p:spPr>
          <a:xfrm>
            <a:off x="7468520" y="4852927"/>
            <a:ext cx="15405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721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Resting-PVBs</a:t>
            </a:r>
          </a:p>
        </p:txBody>
      </p:sp>
    </p:spTree>
    <p:extLst>
      <p:ext uri="{BB962C8B-B14F-4D97-AF65-F5344CB8AC3E}">
        <p14:creationId xmlns:p14="http://schemas.microsoft.com/office/powerpoint/2010/main" val="1666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2C26F053-A6D0-FC4A-8541-E25EA5CD69F2}"/>
              </a:ext>
            </a:extLst>
          </p:cNvPr>
          <p:cNvSpPr txBox="1"/>
          <p:nvPr/>
        </p:nvSpPr>
        <p:spPr>
          <a:xfrm>
            <a:off x="78132" y="4672356"/>
            <a:ext cx="8924081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hangingPunct="0">
              <a:buClr>
                <a:srgbClr val="000000"/>
              </a:buClr>
            </a:pPr>
            <a:endParaRPr lang="en-GB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3737217" y="1149997"/>
            <a:ext cx="1447517" cy="95328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81000" tIns="42120" rIns="81000" bIns="4212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ts val="2250"/>
              </a:lnSpc>
              <a:spcBef>
                <a:spcPts val="900"/>
              </a:spcBef>
            </a:pPr>
            <a:endParaRPr lang="it-IT" sz="2160" b="1" i="1" dirty="0">
              <a:cs typeface="Times New Roman" panose="02020603050405020304" pitchFamily="18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4192736" y="1399528"/>
            <a:ext cx="64513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6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asellaDiTesto 91"/>
              <p:cNvSpPr txBox="1"/>
              <p:nvPr/>
            </p:nvSpPr>
            <p:spPr>
              <a:xfrm>
                <a:off x="3094619" y="446851"/>
                <a:ext cx="26603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PVBs, polymorphic, couplets, or NSVT)</a:t>
                </a:r>
              </a:p>
            </p:txBody>
          </p:sp>
        </mc:Choice>
        <mc:Fallback xmlns="">
          <p:sp>
            <p:nvSpPr>
              <p:cNvPr id="92" name="CasellaDiTesto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619" y="446851"/>
                <a:ext cx="2660347" cy="646331"/>
              </a:xfrm>
              <a:prstGeom prst="rect">
                <a:avLst/>
              </a:prstGeom>
              <a:blipFill>
                <a:blip r:embed="rId3"/>
                <a:stretch>
                  <a:fillRect l="-948" t="-3922" r="-2844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o 3">
            <a:extLst>
              <a:ext uri="{FF2B5EF4-FFF2-40B4-BE49-F238E27FC236}">
                <a16:creationId xmlns:a16="http://schemas.microsoft.com/office/drawing/2014/main" id="{19661FA2-E503-6640-A104-1CA276E59104}"/>
              </a:ext>
            </a:extLst>
          </p:cNvPr>
          <p:cNvGrpSpPr/>
          <p:nvPr/>
        </p:nvGrpSpPr>
        <p:grpSpPr>
          <a:xfrm>
            <a:off x="262787" y="1963677"/>
            <a:ext cx="3686414" cy="1779988"/>
            <a:chOff x="350383" y="2237236"/>
            <a:chExt cx="4915218" cy="2373316"/>
          </a:xfrm>
        </p:grpSpPr>
        <p:cxnSp>
          <p:nvCxnSpPr>
            <p:cNvPr id="61" name="Straight Arrow Connector 19"/>
            <p:cNvCxnSpPr>
              <a:cxnSpLocks/>
              <a:stCxn id="60" idx="4"/>
              <a:endCxn id="64" idx="0"/>
            </p:cNvCxnSpPr>
            <p:nvPr/>
          </p:nvCxnSpPr>
          <p:spPr>
            <a:xfrm>
              <a:off x="3490291" y="3466485"/>
              <a:ext cx="16113" cy="385741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asellaDiTesto 63"/>
            <p:cNvSpPr txBox="1"/>
            <p:nvPr/>
          </p:nvSpPr>
          <p:spPr>
            <a:xfrm>
              <a:off x="2186305" y="3852226"/>
              <a:ext cx="2640196" cy="75832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GB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CV disease      </a:t>
              </a:r>
            </a:p>
          </p:txBody>
        </p:sp>
        <p:sp>
          <p:nvSpPr>
            <p:cNvPr id="60" name="Oval 10"/>
            <p:cNvSpPr>
              <a:spLocks noChangeArrowheads="1"/>
            </p:cNvSpPr>
            <p:nvPr/>
          </p:nvSpPr>
          <p:spPr bwMode="auto">
            <a:xfrm>
              <a:off x="2575159" y="2266156"/>
              <a:ext cx="1830264" cy="1200329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lIns="81000" tIns="42120" rIns="81000" bIns="42120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ts val="2250"/>
                </a:lnSpc>
                <a:spcBef>
                  <a:spcPts val="810"/>
                </a:spcBef>
              </a:pPr>
              <a:endParaRPr lang="it-IT" sz="2160" b="1" i="1" dirty="0">
                <a:cs typeface="Times New Roman" panose="02020603050405020304" pitchFamily="18" charset="0"/>
              </a:endParaRPr>
            </a:p>
          </p:txBody>
        </p:sp>
        <p:cxnSp>
          <p:nvCxnSpPr>
            <p:cNvPr id="69" name="Straight Arrow Connector 25"/>
            <p:cNvCxnSpPr>
              <a:cxnSpLocks/>
              <a:stCxn id="14" idx="3"/>
              <a:endCxn id="60" idx="6"/>
            </p:cNvCxnSpPr>
            <p:nvPr/>
          </p:nvCxnSpPr>
          <p:spPr>
            <a:xfrm flipH="1">
              <a:off x="4405423" y="2237236"/>
              <a:ext cx="860178" cy="629085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CasellaDiTesto 76"/>
            <p:cNvSpPr txBox="1"/>
            <p:nvPr/>
          </p:nvSpPr>
          <p:spPr>
            <a:xfrm>
              <a:off x="2599407" y="2311609"/>
              <a:ext cx="1735822" cy="10507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</a:t>
              </a:r>
            </a:p>
            <a:p>
              <a:pPr algn="ctr">
                <a:lnSpc>
                  <a:spcPts val="1800"/>
                </a:lnSpc>
              </a:pPr>
              <a:r>
                <a:rPr lang="en-GB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Common </a:t>
              </a:r>
            </a:p>
            <a:p>
              <a:pPr algn="ctr">
                <a:lnSpc>
                  <a:spcPts val="1800"/>
                </a:lnSpc>
              </a:pPr>
              <a:r>
                <a:rPr lang="en-GB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PVBs</a:t>
              </a:r>
            </a:p>
          </p:txBody>
        </p:sp>
        <p:sp>
          <p:nvSpPr>
            <p:cNvPr id="101" name="CasellaDiTesto 100"/>
            <p:cNvSpPr txBox="1"/>
            <p:nvPr/>
          </p:nvSpPr>
          <p:spPr>
            <a:xfrm>
              <a:off x="350383" y="2337693"/>
              <a:ext cx="2078618" cy="1175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71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LV or RV outflow tract, </a:t>
              </a:r>
            </a:p>
            <a:p>
              <a:pPr algn="r"/>
              <a:r>
                <a:rPr lang="en-GB" sz="171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 Fascicular 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B83A8781-F980-B34C-9BB1-0A47E5522703}"/>
              </a:ext>
            </a:extLst>
          </p:cNvPr>
          <p:cNvGrpSpPr/>
          <p:nvPr/>
        </p:nvGrpSpPr>
        <p:grpSpPr>
          <a:xfrm>
            <a:off x="4972750" y="1963677"/>
            <a:ext cx="4171250" cy="1800969"/>
            <a:chOff x="6630333" y="2237236"/>
            <a:chExt cx="5561667" cy="2401292"/>
          </a:xfrm>
        </p:grpSpPr>
        <p:cxnSp>
          <p:nvCxnSpPr>
            <p:cNvPr id="57" name="Straight Arrow Connector 19"/>
            <p:cNvCxnSpPr>
              <a:cxnSpLocks/>
              <a:stCxn id="55" idx="4"/>
              <a:endCxn id="67" idx="0"/>
            </p:cNvCxnSpPr>
            <p:nvPr/>
          </p:nvCxnSpPr>
          <p:spPr>
            <a:xfrm>
              <a:off x="8643516" y="3505403"/>
              <a:ext cx="23340" cy="374799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CasellaDiTesto 66"/>
            <p:cNvSpPr txBox="1"/>
            <p:nvPr/>
          </p:nvSpPr>
          <p:spPr>
            <a:xfrm>
              <a:off x="7293292" y="3880201"/>
              <a:ext cx="2747127" cy="75832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GB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CV disease</a:t>
              </a:r>
            </a:p>
          </p:txBody>
        </p:sp>
        <p:sp>
          <p:nvSpPr>
            <p:cNvPr id="55" name="Oval 10"/>
            <p:cNvSpPr>
              <a:spLocks noChangeArrowheads="1"/>
            </p:cNvSpPr>
            <p:nvPr/>
          </p:nvSpPr>
          <p:spPr bwMode="auto">
            <a:xfrm>
              <a:off x="7689154" y="2330115"/>
              <a:ext cx="1908723" cy="1175288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lIns="81000" tIns="42120" rIns="81000" bIns="42120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ts val="2250"/>
                </a:lnSpc>
                <a:spcBef>
                  <a:spcPts val="810"/>
                </a:spcBef>
              </a:pPr>
              <a:endParaRPr lang="it-IT" sz="2160" b="1" i="1" dirty="0">
                <a:cs typeface="Times New Roman" panose="02020603050405020304" pitchFamily="18" charset="0"/>
              </a:endParaRPr>
            </a:p>
          </p:txBody>
        </p:sp>
        <p:cxnSp>
          <p:nvCxnSpPr>
            <p:cNvPr id="68" name="Straight Arrow Connector 25"/>
            <p:cNvCxnSpPr>
              <a:cxnSpLocks/>
              <a:stCxn id="14" idx="5"/>
              <a:endCxn id="76" idx="1"/>
            </p:cNvCxnSpPr>
            <p:nvPr/>
          </p:nvCxnSpPr>
          <p:spPr>
            <a:xfrm>
              <a:off x="6630333" y="2237236"/>
              <a:ext cx="1100244" cy="711497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CasellaDiTesto 75"/>
            <p:cNvSpPr txBox="1"/>
            <p:nvPr/>
          </p:nvSpPr>
          <p:spPr>
            <a:xfrm>
              <a:off x="7730577" y="2423376"/>
              <a:ext cx="1908723" cy="10507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118</a:t>
              </a:r>
            </a:p>
            <a:p>
              <a:pPr algn="ctr">
                <a:lnSpc>
                  <a:spcPts val="1800"/>
                </a:lnSpc>
              </a:pPr>
              <a:r>
                <a:rPr lang="en-GB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Uncommon PVBs</a:t>
              </a:r>
            </a:p>
          </p:txBody>
        </p:sp>
        <p:sp>
          <p:nvSpPr>
            <p:cNvPr id="102" name="CasellaDiTesto 101"/>
            <p:cNvSpPr txBox="1"/>
            <p:nvPr/>
          </p:nvSpPr>
          <p:spPr>
            <a:xfrm>
              <a:off x="9444873" y="2347404"/>
              <a:ext cx="2747127" cy="11757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1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LV or RV free wall, or polymorphic, couplets, NSVT</a:t>
              </a:r>
            </a:p>
          </p:txBody>
        </p: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824B780-0104-F24D-948D-81B63C56226C}"/>
              </a:ext>
            </a:extLst>
          </p:cNvPr>
          <p:cNvSpPr txBox="1"/>
          <p:nvPr/>
        </p:nvSpPr>
        <p:spPr>
          <a:xfrm>
            <a:off x="262787" y="133346"/>
            <a:ext cx="2240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outcome in elite athletes with uncommon PVBs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31C7926-B9E1-C046-9573-6955DD335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908" y="341203"/>
            <a:ext cx="2060345" cy="1529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500976D5-DD3F-B143-8A2E-FA7BA9784AA1}"/>
              </a:ext>
            </a:extLst>
          </p:cNvPr>
          <p:cNvGrpSpPr/>
          <p:nvPr/>
        </p:nvGrpSpPr>
        <p:grpSpPr>
          <a:xfrm>
            <a:off x="1648410" y="3752750"/>
            <a:ext cx="5909392" cy="1471754"/>
            <a:chOff x="2197880" y="4622668"/>
            <a:chExt cx="7879189" cy="1962339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1EA2292-2AE4-EE47-8FA5-7EA4AA0EA23C}"/>
                </a:ext>
              </a:extLst>
            </p:cNvPr>
            <p:cNvSpPr txBox="1"/>
            <p:nvPr/>
          </p:nvSpPr>
          <p:spPr>
            <a:xfrm>
              <a:off x="2280831" y="5798705"/>
              <a:ext cx="2640195" cy="758327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GB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 CV disease      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26B93EAB-4681-AC40-80B6-7491A1AE5365}"/>
                </a:ext>
              </a:extLst>
            </p:cNvPr>
            <p:cNvSpPr txBox="1"/>
            <p:nvPr/>
          </p:nvSpPr>
          <p:spPr>
            <a:xfrm>
              <a:off x="7329942" y="5826680"/>
              <a:ext cx="2747127" cy="75832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GB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CV disease</a:t>
              </a:r>
            </a:p>
          </p:txBody>
        </p:sp>
        <p:cxnSp>
          <p:nvCxnSpPr>
            <p:cNvPr id="25" name="Straight Arrow Connector 19">
              <a:extLst>
                <a:ext uri="{FF2B5EF4-FFF2-40B4-BE49-F238E27FC236}">
                  <a16:creationId xmlns:a16="http://schemas.microsoft.com/office/drawing/2014/main" id="{25108992-77D6-A24D-8D5F-EAF83F15B09C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>
              <a:off x="8667934" y="4622668"/>
              <a:ext cx="35572" cy="1204012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9">
              <a:extLst>
                <a:ext uri="{FF2B5EF4-FFF2-40B4-BE49-F238E27FC236}">
                  <a16:creationId xmlns:a16="http://schemas.microsoft.com/office/drawing/2014/main" id="{B8639226-41FB-FD4E-A639-2ABBC070DABF}"/>
                </a:ext>
              </a:extLst>
            </p:cNvPr>
            <p:cNvCxnSpPr>
              <a:cxnSpLocks/>
            </p:cNvCxnSpPr>
            <p:nvPr/>
          </p:nvCxnSpPr>
          <p:spPr>
            <a:xfrm>
              <a:off x="3524066" y="4622668"/>
              <a:ext cx="35571" cy="1219390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asellaDiTesto 61"/>
            <p:cNvSpPr txBox="1"/>
            <p:nvPr/>
          </p:nvSpPr>
          <p:spPr>
            <a:xfrm>
              <a:off x="2197880" y="5012844"/>
              <a:ext cx="7796238" cy="49244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6-year (1-14) follow-up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1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Abnormal ECG Findings in Athletes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821872" y="1348764"/>
            <a:ext cx="7704856" cy="3880869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wave inversion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 segment depression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Pathological Q waves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LBBB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Premature Ventricular Beats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Malignant Early Repolarization 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QT interval</a:t>
            </a:r>
          </a:p>
        </p:txBody>
      </p:sp>
      <p:pic>
        <p:nvPicPr>
          <p:cNvPr id="4" name="Picture 2" descr="Don't ignore those ethics red flags - Hospital News">
            <a:extLst>
              <a:ext uri="{FF2B5EF4-FFF2-40B4-BE49-F238E27FC236}">
                <a16:creationId xmlns:a16="http://schemas.microsoft.com/office/drawing/2014/main" id="{C6A4259F-8F87-C0A0-8593-DA1DD63D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089" y="2276856"/>
            <a:ext cx="2150319" cy="270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1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600474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repolarization and J-wave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457200" y="1291221"/>
            <a:ext cx="5374941" cy="1655078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1961,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Wasserburger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described the early repolarization as an elevated takeoff of the ST segment at the J junction, followed by concavity of the ST segment and tall, peaked T wave. This patterns was considered a normal variant.</a:t>
            </a:r>
          </a:p>
        </p:txBody>
      </p:sp>
      <p:sp>
        <p:nvSpPr>
          <p:cNvPr id="9" name="Segnaposto contenuto 7"/>
          <p:cNvSpPr txBox="1">
            <a:spLocks/>
          </p:cNvSpPr>
          <p:nvPr/>
        </p:nvSpPr>
        <p:spPr bwMode="auto">
          <a:xfrm>
            <a:off x="438337" y="3378071"/>
            <a:ext cx="5520804" cy="199360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Char char="•"/>
              <a:defRPr sz="2800">
                <a:solidFill>
                  <a:srgbClr val="5F5F5F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Font typeface="Arial" charset="0"/>
              <a:buChar char="–"/>
              <a:defRPr sz="2400">
                <a:solidFill>
                  <a:srgbClr val="5F5F5F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Char char="•"/>
              <a:defRPr sz="2000">
                <a:solidFill>
                  <a:srgbClr val="5F5F5F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Font typeface="Arial" charset="0"/>
              <a:buChar char="–"/>
              <a:defRPr sz="2000">
                <a:solidFill>
                  <a:srgbClr val="5F5F5F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Font typeface="Arial" charset="0"/>
              <a:buChar char="»"/>
              <a:defRPr sz="1600">
                <a:solidFill>
                  <a:srgbClr val="5F5F5F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Font typeface="Arial" pitchFamily="34" charset="0"/>
              <a:buChar char="»"/>
              <a:defRPr sz="1600"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Font typeface="Arial" pitchFamily="34" charset="0"/>
              <a:buChar char="»"/>
              <a:defRPr sz="1600"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Font typeface="Arial" pitchFamily="34" charset="0"/>
              <a:buChar char="»"/>
              <a:defRPr sz="1600"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Font typeface="Arial" pitchFamily="34" charset="0"/>
              <a:buChar char="»"/>
              <a:defRPr sz="1600">
                <a:solidFill>
                  <a:srgbClr val="5F5F5F"/>
                </a:solidFill>
                <a:latin typeface="+mn-lt"/>
              </a:defRPr>
            </a:lvl9pPr>
          </a:lstStyle>
          <a:p>
            <a:r>
              <a:rPr lang="en-US" sz="20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1999 </a:t>
            </a:r>
            <a:r>
              <a:rPr lang="en-US" sz="20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Gussak</a:t>
            </a:r>
            <a:r>
              <a:rPr lang="en-US" sz="20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Antzelevitch</a:t>
            </a:r>
            <a:r>
              <a:rPr lang="en-US" sz="20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in 2000 </a:t>
            </a:r>
            <a:r>
              <a:rPr lang="en-US" sz="20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Kalla</a:t>
            </a:r>
            <a:r>
              <a:rPr lang="en-US" sz="20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Takagi defined early repolarization an elevated notch on the </a:t>
            </a:r>
            <a:r>
              <a:rPr lang="en-US" sz="20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downsloping</a:t>
            </a:r>
            <a:r>
              <a:rPr lang="en-US" sz="20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limb of the QRS, followed by </a:t>
            </a:r>
            <a:r>
              <a:rPr lang="en-US" sz="20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upsloping</a:t>
            </a:r>
            <a:r>
              <a:rPr lang="en-US" sz="20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 segment elevation. They suggested that early repolarization may be malignant. </a:t>
            </a:r>
          </a:p>
          <a:p>
            <a:endParaRPr lang="en-US" sz="20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l="4651" t="54625" r="67527"/>
          <a:stretch/>
        </p:blipFill>
        <p:spPr>
          <a:xfrm>
            <a:off x="6362714" y="3407147"/>
            <a:ext cx="1722423" cy="173060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27" y="1144486"/>
            <a:ext cx="1694810" cy="180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032" t="23250" r="16711" b="10797"/>
          <a:stretch>
            <a:fillRect/>
          </a:stretch>
        </p:blipFill>
        <p:spPr bwMode="auto">
          <a:xfrm>
            <a:off x="988828" y="577247"/>
            <a:ext cx="6943059" cy="441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020197" y="5182643"/>
            <a:ext cx="28803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500" kern="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NEJM 2008; 358: 2016-23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7031135" y="723641"/>
            <a:ext cx="1801503" cy="1681560"/>
            <a:chOff x="6588224" y="297288"/>
            <a:chExt cx="2161803" cy="201787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/>
            <a:srcRect l="23064"/>
            <a:stretch/>
          </p:blipFill>
          <p:spPr>
            <a:xfrm>
              <a:off x="6588224" y="297288"/>
              <a:ext cx="2161803" cy="1628775"/>
            </a:xfrm>
            <a:prstGeom prst="rect">
              <a:avLst/>
            </a:prstGeom>
          </p:spPr>
        </p:pic>
        <p:sp>
          <p:nvSpPr>
            <p:cNvPr id="5" name="CasellaDiTesto 4"/>
            <p:cNvSpPr txBox="1"/>
            <p:nvPr/>
          </p:nvSpPr>
          <p:spPr>
            <a:xfrm>
              <a:off x="6660232" y="1988840"/>
              <a:ext cx="2088232" cy="32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67" dirty="0">
                  <a:solidFill>
                    <a:schemeClr val="bg1"/>
                  </a:solidFill>
                </a:rPr>
                <a:t> Michel </a:t>
              </a:r>
              <a:r>
                <a:rPr lang="en-US" sz="1167" dirty="0" err="1">
                  <a:solidFill>
                    <a:schemeClr val="bg1"/>
                  </a:solidFill>
                </a:rPr>
                <a:t>Haussaiguerre</a:t>
              </a:r>
              <a:endParaRPr lang="en-US" sz="1167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86" t="4286" r="26899" b="74997"/>
          <a:stretch/>
        </p:blipFill>
        <p:spPr>
          <a:xfrm rot="16200000">
            <a:off x="-25190" y="1793033"/>
            <a:ext cx="4298126" cy="2072133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75801" b="26091"/>
          <a:stretch/>
        </p:blipFill>
        <p:spPr>
          <a:xfrm>
            <a:off x="3240926" y="679737"/>
            <a:ext cx="1435528" cy="429812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63624" b="23625"/>
          <a:stretch/>
        </p:blipFill>
        <p:spPr>
          <a:xfrm>
            <a:off x="4727009" y="700236"/>
            <a:ext cx="1508041" cy="4293813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294" b="24363"/>
          <a:stretch/>
        </p:blipFill>
        <p:spPr>
          <a:xfrm>
            <a:off x="6276408" y="700236"/>
            <a:ext cx="1598771" cy="429812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9" name="Oval 8"/>
          <p:cNvSpPr/>
          <p:nvPr/>
        </p:nvSpPr>
        <p:spPr bwMode="auto">
          <a:xfrm>
            <a:off x="1811694" y="3335244"/>
            <a:ext cx="293397" cy="3000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endParaRPr lang="it-IT" sz="4000">
              <a:solidFill>
                <a:srgbClr val="D68D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2220" y="3010096"/>
            <a:ext cx="317956" cy="325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105" y="4510263"/>
            <a:ext cx="317956" cy="3251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01" y="5202292"/>
            <a:ext cx="7272670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12-lead ECG from a 28-year male, elite cross-country skier, </a:t>
            </a:r>
            <a:r>
              <a:rPr lang="it-IT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it-IT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-Olympic </a:t>
            </a:r>
            <a:r>
              <a:rPr lang="it-IT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endParaRPr lang="it-IT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93818C-6DB5-86E0-BCC2-EFA07F5F7095}"/>
              </a:ext>
            </a:extLst>
          </p:cNvPr>
          <p:cNvSpPr txBox="1"/>
          <p:nvPr/>
        </p:nvSpPr>
        <p:spPr>
          <a:xfrm>
            <a:off x="2519916" y="138223"/>
            <a:ext cx="4350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Repolarization </a:t>
            </a:r>
          </a:p>
        </p:txBody>
      </p:sp>
    </p:spTree>
    <p:extLst>
      <p:ext uri="{BB962C8B-B14F-4D97-AF65-F5344CB8AC3E}">
        <p14:creationId xmlns:p14="http://schemas.microsoft.com/office/powerpoint/2010/main" val="227114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127051" y="1477927"/>
            <a:ext cx="6826102" cy="3721394"/>
            <a:chOff x="1473121" y="2204864"/>
            <a:chExt cx="6051207" cy="3838261"/>
          </a:xfrm>
          <a:solidFill>
            <a:schemeClr val="bg1">
              <a:lumMod val="75000"/>
            </a:schemeClr>
          </a:solidFill>
        </p:grpSpPr>
        <p:sp>
          <p:nvSpPr>
            <p:cNvPr id="10" name="CasellaDiTesto 9"/>
            <p:cNvSpPr txBox="1"/>
            <p:nvPr/>
          </p:nvSpPr>
          <p:spPr>
            <a:xfrm>
              <a:off x="1473121" y="2780928"/>
              <a:ext cx="1988088" cy="3262197"/>
            </a:xfrm>
            <a:prstGeom prst="rect">
              <a:avLst/>
            </a:prstGeom>
            <a:grpFill/>
            <a:ln w="38100">
              <a:solidFill>
                <a:srgbClr val="D67C0E"/>
              </a:solidFill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285739" indent="-285739"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it-IT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Anterior</a:t>
              </a:r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285739" indent="-285739"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</a:p>
            <a:p>
              <a:pPr marL="285739" indent="-285739"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it-IT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Lateral</a:t>
              </a:r>
              <a:endPara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39" indent="-285739"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  <a:p>
              <a:pPr marL="285739" indent="-285739"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it-IT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Inferior</a:t>
              </a:r>
              <a:endParaRPr lang="it-IT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3685968" y="4941168"/>
              <a:ext cx="1822136" cy="1101957"/>
            </a:xfrm>
            <a:prstGeom prst="rect">
              <a:avLst/>
            </a:prstGeom>
            <a:grpFill/>
            <a:ln w="38100">
              <a:solidFill>
                <a:srgbClr val="D67C0E"/>
              </a:solidFill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285739" indent="-285739"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Lateral 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796136" y="5589239"/>
              <a:ext cx="1728192" cy="453885"/>
            </a:xfrm>
            <a:prstGeom prst="rect">
              <a:avLst/>
            </a:prstGeom>
            <a:grpFill/>
            <a:ln w="38100">
              <a:solidFill>
                <a:srgbClr val="D67C0E"/>
              </a:solidFill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285739" indent="-285739"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Inferior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19672" y="2204864"/>
              <a:ext cx="1769529" cy="4761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73 (72%)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07904" y="4273931"/>
              <a:ext cx="1769529" cy="4761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 (25%)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54799" y="4994012"/>
              <a:ext cx="1769529" cy="4761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(3%)</a:t>
              </a:r>
            </a:p>
          </p:txBody>
        </p:sp>
      </p:grpSp>
      <p:pic>
        <p:nvPicPr>
          <p:cNvPr id="15" name="Picture 4" descr="figure 1 "/>
          <p:cNvPicPr>
            <a:picLocks noChangeAspect="1" noChangeArrowheads="1"/>
          </p:cNvPicPr>
          <p:nvPr/>
        </p:nvPicPr>
        <p:blipFill rotWithShape="1">
          <a:blip r:embed="rId4" cstate="print"/>
          <a:srcRect l="79326" t="26249" r="2362" b="50651"/>
          <a:stretch/>
        </p:blipFill>
        <p:spPr bwMode="auto">
          <a:xfrm>
            <a:off x="6304495" y="1299083"/>
            <a:ext cx="2255413" cy="228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C791F43-EDE6-8DD0-5544-7F3980B09FAC}"/>
              </a:ext>
            </a:extLst>
          </p:cNvPr>
          <p:cNvSpPr txBox="1"/>
          <p:nvPr/>
        </p:nvSpPr>
        <p:spPr>
          <a:xfrm>
            <a:off x="1945759" y="385102"/>
            <a:ext cx="5741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ER in athletes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94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">
            <a:extLst>
              <a:ext uri="{FF2B5EF4-FFF2-40B4-BE49-F238E27FC236}">
                <a16:creationId xmlns:a16="http://schemas.microsoft.com/office/drawing/2014/main" id="{4F52AFCF-3E05-004F-B466-DD5AC4F32DE7}"/>
              </a:ext>
            </a:extLst>
          </p:cNvPr>
          <p:cNvGrpSpPr>
            <a:grpSpLocks/>
          </p:cNvGrpSpPr>
          <p:nvPr/>
        </p:nvGrpSpPr>
        <p:grpSpPr bwMode="auto">
          <a:xfrm>
            <a:off x="549276" y="849313"/>
            <a:ext cx="8126413" cy="4456112"/>
            <a:chOff x="549275" y="457200"/>
            <a:chExt cx="8126413" cy="4456113"/>
          </a:xfrm>
        </p:grpSpPr>
        <p:grpSp>
          <p:nvGrpSpPr>
            <p:cNvPr id="43013" name="Group 8">
              <a:extLst>
                <a:ext uri="{FF2B5EF4-FFF2-40B4-BE49-F238E27FC236}">
                  <a16:creationId xmlns:a16="http://schemas.microsoft.com/office/drawing/2014/main" id="{E4907EF1-A1A9-214F-9DF9-5184016F5F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725" y="627063"/>
              <a:ext cx="3382963" cy="3960812"/>
              <a:chOff x="1337" y="182"/>
              <a:chExt cx="2885" cy="3260"/>
            </a:xfrm>
          </p:grpSpPr>
          <p:pic>
            <p:nvPicPr>
              <p:cNvPr id="43015" name="Picture 4" descr="DSCN3275">
                <a:extLst>
                  <a:ext uri="{FF2B5EF4-FFF2-40B4-BE49-F238E27FC236}">
                    <a16:creationId xmlns:a16="http://schemas.microsoft.com/office/drawing/2014/main" id="{DCD7A63D-6584-F044-AAA8-1568FC6AF9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193"/>
              <a:stretch>
                <a:fillRect/>
              </a:stretch>
            </p:blipFill>
            <p:spPr bwMode="auto">
              <a:xfrm>
                <a:off x="1337" y="182"/>
                <a:ext cx="2885" cy="3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16" name="Text Box 7">
                <a:extLst>
                  <a:ext uri="{FF2B5EF4-FFF2-40B4-BE49-F238E27FC236}">
                    <a16:creationId xmlns:a16="http://schemas.microsoft.com/office/drawing/2014/main" id="{23A4788E-2BDE-0141-8089-652F8D5581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84" y="255"/>
                <a:ext cx="1315" cy="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it-IT" sz="1800" b="1">
                    <a:solidFill>
                      <a:srgbClr val="FFFF00"/>
                    </a:solidFill>
                  </a:rPr>
                  <a:t>Olympic Games</a:t>
                </a:r>
              </a:p>
              <a:p>
                <a:pPr eaLnBrk="1" hangingPunct="1">
                  <a:lnSpc>
                    <a:spcPct val="90000"/>
                  </a:lnSpc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it-IT" sz="1800" b="1">
                    <a:solidFill>
                      <a:srgbClr val="FFFF00"/>
                    </a:solidFill>
                  </a:rPr>
                  <a:t>Rome, 1960</a:t>
                </a:r>
              </a:p>
            </p:txBody>
          </p:sp>
        </p:grpSp>
        <p:pic>
          <p:nvPicPr>
            <p:cNvPr id="43014" name="Picture 2" descr="9">
              <a:extLst>
                <a:ext uri="{FF2B5EF4-FFF2-40B4-BE49-F238E27FC236}">
                  <a16:creationId xmlns:a16="http://schemas.microsoft.com/office/drawing/2014/main" id="{D725050C-F90E-F34C-93C9-97744C9B0F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48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45"/>
            <a:stretch>
              <a:fillRect/>
            </a:stretch>
          </p:blipFill>
          <p:spPr bwMode="auto">
            <a:xfrm>
              <a:off x="549275" y="457200"/>
              <a:ext cx="4598988" cy="4456113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251" name="Picture 3" descr="9">
            <a:extLst>
              <a:ext uri="{FF2B5EF4-FFF2-40B4-BE49-F238E27FC236}">
                <a16:creationId xmlns:a16="http://schemas.microsoft.com/office/drawing/2014/main" id="{EE5C686D-446C-E14C-A697-7D97C72F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7"/>
          <a:stretch>
            <a:fillRect/>
          </a:stretch>
        </p:blipFill>
        <p:spPr bwMode="auto">
          <a:xfrm>
            <a:off x="5326063" y="876300"/>
            <a:ext cx="3352800" cy="4319588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Immagine 2">
            <a:extLst>
              <a:ext uri="{FF2B5EF4-FFF2-40B4-BE49-F238E27FC236}">
                <a16:creationId xmlns:a16="http://schemas.microsoft.com/office/drawing/2014/main" id="{AB020ABF-451C-844D-909A-34143DC60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91" y="854075"/>
            <a:ext cx="3313112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CasellaDiTesto 3">
            <a:extLst>
              <a:ext uri="{FF2B5EF4-FFF2-40B4-BE49-F238E27FC236}">
                <a16:creationId xmlns:a16="http://schemas.microsoft.com/office/drawing/2014/main" id="{91E2E7BE-4233-EC40-B28A-32B478CB6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25" y="250030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800" b="1" dirty="0">
                <a:solidFill>
                  <a:schemeClr val="bg1"/>
                </a:solidFill>
              </a:rPr>
              <a:t>“Physiologic” A-V block in athletes 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14400" y="217207"/>
            <a:ext cx="6858000" cy="59231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it-IT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12-lead ECG characterization 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</p:nvPr>
        </p:nvGraphicFramePr>
        <p:xfrm>
          <a:off x="542260" y="937287"/>
          <a:ext cx="8197703" cy="4680523"/>
        </p:xfrm>
        <a:graphic>
          <a:graphicData uri="http://schemas.openxmlformats.org/drawingml/2006/table">
            <a:tbl>
              <a:tblPr/>
              <a:tblGrid>
                <a:gridCol w="2584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3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2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3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Athletes J-wave/QRS slurring (n = 102)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Athletes without J-wave/QRS slurring (n = 602)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" pitchFamily="34" charset="0"/>
                          <a:cs typeface="Times New Roman" pitchFamily="18" charset="0"/>
                        </a:rPr>
                        <a:t>p value</a:t>
                      </a: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1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Age (yrs)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25.0±4.9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25.2±5.4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ns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173">
                <a:tc>
                  <a:txBody>
                    <a:bodyPr/>
                    <a:lstStyle/>
                    <a:p>
                      <a:pPr marL="1428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Male gender (%)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83 (74%)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380 (59%)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&lt;0.01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173">
                <a:tc>
                  <a:txBody>
                    <a:bodyPr/>
                    <a:lstStyle/>
                    <a:p>
                      <a:pPr marL="1428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BSA (m2)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1.90±0.20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1.92±0.24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ns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173">
                <a:tc>
                  <a:txBody>
                    <a:bodyPr/>
                    <a:lstStyle/>
                    <a:p>
                      <a:pPr marL="1428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BP (mmHg)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116±9/75±7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117±10/75±7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ns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173">
                <a:tc>
                  <a:txBody>
                    <a:bodyPr/>
                    <a:lstStyle/>
                    <a:p>
                      <a:pPr marL="1428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Heart rate (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bpm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54±10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58±11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&lt;0.01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173">
                <a:tc>
                  <a:txBody>
                    <a:bodyPr/>
                    <a:lstStyle/>
                    <a:p>
                      <a:pPr marL="1428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QRS duration (s)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0.093±0.010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0.093±0.012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ns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643">
                <a:tc>
                  <a:txBody>
                    <a:bodyPr/>
                    <a:lstStyle/>
                    <a:p>
                      <a:pPr marL="1428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Sokolow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criteria for LVH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78 (76%)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184 (31%)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&lt;0.001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462">
                <a:tc>
                  <a:txBody>
                    <a:bodyPr/>
                    <a:lstStyle/>
                    <a:p>
                      <a:pPr marL="1428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ST-segment elevation (n; %)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86 (84%)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400 (66%)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&lt;0.001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173">
                <a:tc>
                  <a:txBody>
                    <a:bodyPr/>
                    <a:lstStyle/>
                    <a:p>
                      <a:pPr marL="1428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Q-waves (n; %)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30 (27%)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91 (14%)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&lt;0.001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884">
                <a:tc>
                  <a:txBody>
                    <a:bodyPr/>
                    <a:lstStyle/>
                    <a:p>
                      <a:pPr marL="1428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Inverted T-waves (n; %)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6 (5%)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19 (3%)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ns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1173">
                <a:tc>
                  <a:txBody>
                    <a:bodyPr/>
                    <a:lstStyle/>
                    <a:p>
                      <a:pPr marL="1428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IRBB (n; %)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28 (25%)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236 (37%)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&lt;0.05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1173">
                <a:tc>
                  <a:txBody>
                    <a:bodyPr/>
                    <a:lstStyle/>
                    <a:p>
                      <a:pPr marL="1428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PR interval (s)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0.16±0.03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0.16±0.03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ns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1173">
                <a:tc>
                  <a:txBody>
                    <a:bodyPr/>
                    <a:lstStyle/>
                    <a:p>
                      <a:pPr marL="2873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QTc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interval (s)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0.40±0.03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0.40±0.02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ns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7042" marR="3704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Rettangolo 6"/>
          <p:cNvSpPr/>
          <p:nvPr/>
        </p:nvSpPr>
        <p:spPr>
          <a:xfrm>
            <a:off x="3540376" y="3617573"/>
            <a:ext cx="3781316" cy="2259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524727" y="3036664"/>
            <a:ext cx="3781316" cy="2408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540376" y="3929023"/>
            <a:ext cx="3781316" cy="2486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49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7427" y="270371"/>
            <a:ext cx="6858000" cy="60006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it-IT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ECG/</a:t>
            </a:r>
            <a:r>
              <a:rPr lang="it-IT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Echo</a:t>
            </a:r>
            <a:r>
              <a:rPr lang="it-IT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features of </a:t>
            </a:r>
            <a:r>
              <a:rPr lang="it-IT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athletes</a:t>
            </a:r>
            <a:r>
              <a:rPr lang="it-IT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ER</a:t>
            </a:r>
          </a:p>
        </p:txBody>
      </p:sp>
      <p:graphicFrame>
        <p:nvGraphicFramePr>
          <p:cNvPr id="41986" name="Segnaposto contenuto 3"/>
          <p:cNvGraphicFramePr>
            <a:graphicFrameLocks noGrp="1"/>
          </p:cNvGraphicFramePr>
          <p:nvPr>
            <p:ph idx="1"/>
          </p:nvPr>
        </p:nvGraphicFramePr>
        <p:xfrm>
          <a:off x="701749" y="1073887"/>
          <a:ext cx="7889357" cy="4284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glio di lavoro" r:id="rId3" imgW="8658088" imgH="5210006" progId="Excel.Sheet.8">
                  <p:embed/>
                </p:oleObj>
              </mc:Choice>
              <mc:Fallback>
                <p:oleObj name="Foglio di lavoro" r:id="rId3" imgW="8658088" imgH="5210006" progId="Excel.Sheet.8">
                  <p:embed/>
                  <p:pic>
                    <p:nvPicPr>
                      <p:cNvPr id="41986" name="Segnaposto contenuto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749" y="1073887"/>
                        <a:ext cx="7889357" cy="428492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30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l="30158" t="52781" r="31102" b="11782"/>
          <a:stretch>
            <a:fillRect/>
          </a:stretch>
        </p:blipFill>
        <p:spPr bwMode="auto">
          <a:xfrm>
            <a:off x="934929" y="817273"/>
            <a:ext cx="7096568" cy="38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ttangolo 2"/>
          <p:cNvSpPr>
            <a:spLocks noChangeArrowheads="1"/>
          </p:cNvSpPr>
          <p:nvPr/>
        </p:nvSpPr>
        <p:spPr bwMode="auto">
          <a:xfrm>
            <a:off x="446567" y="4905815"/>
            <a:ext cx="8452883" cy="431144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20-year old male rower at low-level training </a:t>
            </a:r>
            <a:r>
              <a:rPr lang="en-US" sz="1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(Panel C) </a:t>
            </a:r>
            <a:r>
              <a:rPr lang="en-US" sz="1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at peak-training </a:t>
            </a:r>
            <a:r>
              <a:rPr lang="en-US" sz="1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(Panel D)</a:t>
            </a:r>
            <a:endParaRPr lang="it-IT" sz="1667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331640" y="277213"/>
            <a:ext cx="2760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training (68 bpm)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932040" y="277213"/>
            <a:ext cx="31803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Peak-training (58 bpm)</a:t>
            </a:r>
          </a:p>
        </p:txBody>
      </p:sp>
      <p:sp>
        <p:nvSpPr>
          <p:cNvPr id="10" name="Ovale 9"/>
          <p:cNvSpPr/>
          <p:nvPr/>
        </p:nvSpPr>
        <p:spPr>
          <a:xfrm>
            <a:off x="3634765" y="1297327"/>
            <a:ext cx="316064" cy="3683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3634558" y="3328155"/>
            <a:ext cx="316064" cy="3683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3634765" y="2317440"/>
            <a:ext cx="316064" cy="3683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e 19"/>
          <p:cNvSpPr/>
          <p:nvPr/>
        </p:nvSpPr>
        <p:spPr>
          <a:xfrm>
            <a:off x="7512327" y="3328155"/>
            <a:ext cx="316064" cy="3683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7549387" y="2428055"/>
            <a:ext cx="316064" cy="3683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e 21"/>
          <p:cNvSpPr/>
          <p:nvPr/>
        </p:nvSpPr>
        <p:spPr>
          <a:xfrm>
            <a:off x="7512327" y="1417340"/>
            <a:ext cx="316064" cy="3683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e 13"/>
          <p:cNvSpPr/>
          <p:nvPr/>
        </p:nvSpPr>
        <p:spPr>
          <a:xfrm>
            <a:off x="2291748" y="1140054"/>
            <a:ext cx="1500166" cy="6755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585592" y="1204241"/>
            <a:ext cx="89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60486" y="1191746"/>
            <a:ext cx="155226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J-wave/QRS slurring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1935126" y="3859398"/>
            <a:ext cx="2145491" cy="1704506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CV events, symptoms, or evidence of CV disease</a:t>
            </a:r>
          </a:p>
        </p:txBody>
      </p:sp>
      <p:cxnSp>
        <p:nvCxnSpPr>
          <p:cNvPr id="39" name="Connettore 2 38"/>
          <p:cNvCxnSpPr>
            <a:cxnSpLocks/>
            <a:stCxn id="14" idx="4"/>
            <a:endCxn id="34" idx="0"/>
          </p:cNvCxnSpPr>
          <p:nvPr/>
        </p:nvCxnSpPr>
        <p:spPr>
          <a:xfrm flipH="1">
            <a:off x="3007872" y="1988288"/>
            <a:ext cx="33959" cy="1871110"/>
          </a:xfrm>
          <a:prstGeom prst="straightConnector1">
            <a:avLst/>
          </a:prstGeom>
          <a:ln w="508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>
            <a:cxnSpLocks/>
            <a:stCxn id="11" idx="4"/>
            <a:endCxn id="15" idx="0"/>
          </p:cNvCxnSpPr>
          <p:nvPr/>
        </p:nvCxnSpPr>
        <p:spPr>
          <a:xfrm flipH="1">
            <a:off x="5950567" y="1877359"/>
            <a:ext cx="31590" cy="1986392"/>
          </a:xfrm>
          <a:prstGeom prst="straightConnector1">
            <a:avLst/>
          </a:prstGeom>
          <a:ln w="508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olo 41"/>
          <p:cNvSpPr>
            <a:spLocks noGrp="1"/>
          </p:cNvSpPr>
          <p:nvPr>
            <p:ph type="title"/>
          </p:nvPr>
        </p:nvSpPr>
        <p:spPr>
          <a:xfrm>
            <a:off x="457200" y="105225"/>
            <a:ext cx="8229600" cy="60542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it-IT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it-IT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Outcome</a:t>
            </a:r>
            <a:endParaRPr lang="it-IT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e 13"/>
          <p:cNvSpPr/>
          <p:nvPr/>
        </p:nvSpPr>
        <p:spPr>
          <a:xfrm>
            <a:off x="5232074" y="1177314"/>
            <a:ext cx="1500166" cy="638243"/>
          </a:xfrm>
          <a:prstGeom prst="ellipse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5"/>
          <p:cNvSpPr txBox="1"/>
          <p:nvPr/>
        </p:nvSpPr>
        <p:spPr>
          <a:xfrm>
            <a:off x="5533643" y="1175263"/>
            <a:ext cx="89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602</a:t>
            </a:r>
          </a:p>
        </p:txBody>
      </p:sp>
      <p:sp>
        <p:nvSpPr>
          <p:cNvPr id="13" name="CasellaDiTesto 17"/>
          <p:cNvSpPr txBox="1"/>
          <p:nvPr/>
        </p:nvSpPr>
        <p:spPr>
          <a:xfrm>
            <a:off x="6606735" y="1231028"/>
            <a:ext cx="20800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J-wave/QRS slurring</a:t>
            </a:r>
          </a:p>
        </p:txBody>
      </p:sp>
      <p:sp>
        <p:nvSpPr>
          <p:cNvPr id="15" name="CasellaDiTesto 33"/>
          <p:cNvSpPr txBox="1"/>
          <p:nvPr/>
        </p:nvSpPr>
        <p:spPr>
          <a:xfrm>
            <a:off x="4181897" y="3863751"/>
            <a:ext cx="3537339" cy="170450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 (car accident) = 1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Atherosclerotic CAD = 1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Systemic hypertension = 1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ablation for AVRNT = 2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1751687" y="2772813"/>
            <a:ext cx="5791552" cy="49686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1 - 18 years (mean, 6) follow-up</a:t>
            </a:r>
          </a:p>
        </p:txBody>
      </p:sp>
    </p:spTree>
    <p:extLst>
      <p:ext uri="{BB962C8B-B14F-4D97-AF65-F5344CB8AC3E}">
        <p14:creationId xmlns:p14="http://schemas.microsoft.com/office/powerpoint/2010/main" val="195081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 animBg="1"/>
      <p:bldP spid="13" grpId="0"/>
      <p:bldP spid="15" grpId="0" animBg="1"/>
      <p:bldP spid="3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271633" y="258851"/>
            <a:ext cx="672074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of benign ER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83939" y="1183310"/>
            <a:ext cx="4303001" cy="3730317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marL="380985" indent="-380985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in anterior and lateral leads</a:t>
            </a:r>
          </a:p>
          <a:p>
            <a:pPr marL="380985" indent="-380985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amplitude of J-wave (≤0.2 mV)</a:t>
            </a:r>
          </a:p>
          <a:p>
            <a:pPr marL="380985" indent="-380985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ST-segment morphology (ascending with positive, peaked T-wave), increased R/S-wave voltages</a:t>
            </a:r>
          </a:p>
          <a:p>
            <a:pPr marL="380985" indent="-380985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Modest dynamic changes over time </a:t>
            </a:r>
          </a:p>
          <a:p>
            <a:pPr marL="380985" indent="-380985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symptoms, no family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Hx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SD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4872034" y="1183310"/>
            <a:ext cx="3984887" cy="3354378"/>
            <a:chOff x="5652120" y="1916832"/>
            <a:chExt cx="3384376" cy="3096344"/>
          </a:xfrm>
        </p:grpSpPr>
        <p:sp>
          <p:nvSpPr>
            <p:cNvPr id="4" name="Rettangolo arrotondato 3"/>
            <p:cNvSpPr/>
            <p:nvPr/>
          </p:nvSpPr>
          <p:spPr bwMode="auto">
            <a:xfrm>
              <a:off x="5652120" y="1916832"/>
              <a:ext cx="3384376" cy="3096344"/>
            </a:xfrm>
            <a:prstGeom prst="roundRect">
              <a:avLst/>
            </a:prstGeom>
            <a:solidFill>
              <a:srgbClr val="0051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US" sz="3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/>
            <a:srcRect l="3975" t="2611" r="7093" b="3924"/>
            <a:stretch/>
          </p:blipFill>
          <p:spPr>
            <a:xfrm>
              <a:off x="5855444" y="1988840"/>
              <a:ext cx="3061320" cy="29083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11391DC-AC4C-8A4C-32D7-04A4E0FB5334}"/>
              </a:ext>
            </a:extLst>
          </p:cNvPr>
          <p:cNvSpPr txBox="1"/>
          <p:nvPr/>
        </p:nvSpPr>
        <p:spPr>
          <a:xfrm>
            <a:off x="4574322" y="5164399"/>
            <a:ext cx="4572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Pelliccia</a:t>
            </a:r>
            <a:r>
              <a:rPr 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Quattrini</a:t>
            </a:r>
            <a:r>
              <a:rPr 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Heart Rhythm 2014)</a:t>
            </a:r>
          </a:p>
        </p:txBody>
      </p:sp>
    </p:spTree>
    <p:extLst>
      <p:ext uri="{BB962C8B-B14F-4D97-AF65-F5344CB8AC3E}">
        <p14:creationId xmlns:p14="http://schemas.microsoft.com/office/powerpoint/2010/main" val="140653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822402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Abnormal ECG Findings in Athletes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800606" y="1051268"/>
            <a:ext cx="7704856" cy="4434866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wave inversion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 segment depression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Pathological Q waves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LBBB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Premature Ventricular Beats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Ventricular pre-excitation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QT interval</a:t>
            </a:r>
          </a:p>
          <a:p>
            <a:pPr marL="214313" indent="-214313">
              <a:lnSpc>
                <a:spcPct val="150000"/>
              </a:lnSpc>
              <a:spcBef>
                <a:spcPts val="0"/>
              </a:spcBef>
            </a:pPr>
            <a:r>
              <a:rPr lang="en-GB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new marker of risk ?</a:t>
            </a:r>
          </a:p>
        </p:txBody>
      </p:sp>
      <p:pic>
        <p:nvPicPr>
          <p:cNvPr id="4" name="Picture 2" descr="Don't ignore those ethics red flags - Hospital News">
            <a:extLst>
              <a:ext uri="{FF2B5EF4-FFF2-40B4-BE49-F238E27FC236}">
                <a16:creationId xmlns:a16="http://schemas.microsoft.com/office/drawing/2014/main" id="{C6A4259F-8F87-C0A0-8593-DA1DD63D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089" y="2276856"/>
            <a:ext cx="2150319" cy="270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0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10">
            <a:extLst>
              <a:ext uri="{FF2B5EF4-FFF2-40B4-BE49-F238E27FC236}">
                <a16:creationId xmlns:a16="http://schemas.microsoft.com/office/drawing/2014/main" id="{9CC59BFF-D5D2-C341-BAE0-C20BDA40DF17}"/>
              </a:ext>
            </a:extLst>
          </p:cNvPr>
          <p:cNvSpPr txBox="1">
            <a:spLocks/>
          </p:cNvSpPr>
          <p:nvPr/>
        </p:nvSpPr>
        <p:spPr>
          <a:xfrm>
            <a:off x="2554850" y="56236"/>
            <a:ext cx="6454822" cy="706794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44573" tIns="22286" rIns="44573" bIns="22286" rtlCol="0" anchor="ctr">
            <a:noAutofit/>
          </a:bodyPr>
          <a:lstStyle>
            <a:lvl1pPr marL="267432" indent="-267432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79435" indent="-222860" algn="l" defTabSz="7131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91437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48012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04589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61163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17738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74313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030889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45701">
              <a:lnSpc>
                <a:spcPct val="150000"/>
              </a:lnSpc>
              <a:spcBef>
                <a:spcPts val="536"/>
              </a:spcBef>
              <a:buSzPct val="60000"/>
              <a:buNone/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QRS voltages: a “new” ECG marker for risk ?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FB53B88F-761B-6A4C-B76A-3FBC98BF79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0167405"/>
              </p:ext>
            </p:extLst>
          </p:nvPr>
        </p:nvGraphicFramePr>
        <p:xfrm>
          <a:off x="2795908" y="1200392"/>
          <a:ext cx="6213764" cy="4000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43E0175-5BDF-4593-82CD-FB58367987D6}"/>
              </a:ext>
            </a:extLst>
          </p:cNvPr>
          <p:cNvSpPr/>
          <p:nvPr/>
        </p:nvSpPr>
        <p:spPr>
          <a:xfrm>
            <a:off x="406868" y="1481719"/>
            <a:ext cx="2076602" cy="3196605"/>
          </a:xfrm>
          <a:prstGeom prst="roundRect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QRS voltage defined as amplitude  from nadir to zenith &lt;0.5 mv in standard leads (with total sum L1 to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3.0 mv)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C53324D-E9F1-B7F0-C933-CD8E0348F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4693" y="1481719"/>
            <a:ext cx="5356193" cy="336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1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71E41CE-B0E4-9D43-94F7-BA3B0979A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50" y="869896"/>
            <a:ext cx="7726100" cy="439549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04537B-5D0E-E44F-BEEA-65B1BC2F6890}"/>
              </a:ext>
            </a:extLst>
          </p:cNvPr>
          <p:cNvSpPr txBox="1"/>
          <p:nvPr/>
        </p:nvSpPr>
        <p:spPr>
          <a:xfrm>
            <a:off x="1508417" y="1168938"/>
            <a:ext cx="2198595" cy="360097"/>
          </a:xfrm>
          <a:prstGeom prst="rect">
            <a:avLst/>
          </a:prstGeom>
          <a:noFill/>
        </p:spPr>
        <p:txBody>
          <a:bodyPr wrap="square" lIns="82292" tIns="41147" rIns="82292" bIns="41147" rtlCol="0">
            <a:spAutoFit/>
          </a:bodyPr>
          <a:lstStyle/>
          <a:p>
            <a:pPr algn="ctr" defTabSz="822866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testing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F1414DDB-A8F1-D542-9386-96E7B6AC06F3}"/>
              </a:ext>
            </a:extLst>
          </p:cNvPr>
          <p:cNvSpPr/>
          <p:nvPr/>
        </p:nvSpPr>
        <p:spPr>
          <a:xfrm>
            <a:off x="6320928" y="3673437"/>
            <a:ext cx="2222653" cy="17558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6E3468-BBF0-1B06-6F2C-FD4EBFC52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15" y="627080"/>
            <a:ext cx="4933371" cy="2022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BA67FC8E-8716-A16B-2495-4BE5423A224F}"/>
              </a:ext>
            </a:extLst>
          </p:cNvPr>
          <p:cNvGrpSpPr/>
          <p:nvPr/>
        </p:nvGrpSpPr>
        <p:grpSpPr>
          <a:xfrm>
            <a:off x="5220585" y="1648047"/>
            <a:ext cx="3322995" cy="3607274"/>
            <a:chOff x="5178056" y="1844182"/>
            <a:chExt cx="3695628" cy="3688936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355B6DE7-A105-EE92-6DE7-D1633C91D9AE}"/>
                </a:ext>
              </a:extLst>
            </p:cNvPr>
            <p:cNvGrpSpPr/>
            <p:nvPr/>
          </p:nvGrpSpPr>
          <p:grpSpPr>
            <a:xfrm>
              <a:off x="5178056" y="2857500"/>
              <a:ext cx="3695628" cy="2675618"/>
              <a:chOff x="7217695" y="2434669"/>
              <a:chExt cx="4613883" cy="3697034"/>
            </a:xfrm>
          </p:grpSpPr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F18BF41E-21AD-8F17-34A2-555A8BE03B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392461" y="2438690"/>
                <a:ext cx="1001421" cy="600648"/>
              </a:xfrm>
              <a:prstGeom prst="line">
                <a:avLst/>
              </a:prstGeom>
              <a:noFill/>
              <a:ln w="28575" cmpd="sng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3484" tIns="26743" rIns="53484" bIns="26743"/>
              <a:lstStyle/>
              <a:p>
                <a:endParaRPr lang="en-GB" sz="16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3">
                <a:extLst>
                  <a:ext uri="{FF2B5EF4-FFF2-40B4-BE49-F238E27FC236}">
                    <a16:creationId xmlns:a16="http://schemas.microsoft.com/office/drawing/2014/main" id="{007B4459-1AAE-90FD-204E-4FC0ECD66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0416" y="3014290"/>
                <a:ext cx="1745019" cy="1208744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lIns="53484" tIns="26743" rIns="53484" bIns="26743" anchor="ctr"/>
              <a:lstStyle/>
              <a:p>
                <a:pPr algn="ctr">
                  <a:spcBef>
                    <a:spcPct val="0"/>
                  </a:spcBef>
                </a:pPr>
                <a:r>
                  <a:rPr lang="en-US" sz="2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493 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en-US" sz="2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(96%)</a:t>
                </a:r>
              </a:p>
            </p:txBody>
          </p:sp>
          <p:sp>
            <p:nvSpPr>
              <p:cNvPr id="12" name="Oval 26">
                <a:extLst>
                  <a:ext uri="{FF2B5EF4-FFF2-40B4-BE49-F238E27FC236}">
                    <a16:creationId xmlns:a16="http://schemas.microsoft.com/office/drawing/2014/main" id="{50CFDB10-9731-F533-A7BB-79F1973BE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8270" y="2986659"/>
                <a:ext cx="1726884" cy="124156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lIns="53484" tIns="26743" rIns="53484" bIns="26743" anchor="ctr"/>
              <a:lstStyle/>
              <a:p>
                <a:pPr algn="ctr">
                  <a:spcBef>
                    <a:spcPct val="0"/>
                  </a:spcBef>
                </a:pPr>
                <a:r>
                  <a:rPr lang="en-US" sz="2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23 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en-US" sz="24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(4%)</a:t>
                </a:r>
              </a:p>
            </p:txBody>
          </p:sp>
          <p:sp>
            <p:nvSpPr>
              <p:cNvPr id="13" name="Line 28">
                <a:extLst>
                  <a:ext uri="{FF2B5EF4-FFF2-40B4-BE49-F238E27FC236}">
                    <a16:creationId xmlns:a16="http://schemas.microsoft.com/office/drawing/2014/main" id="{8D44D51B-0B13-F2BD-DE98-0CB80D756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03120" y="2434669"/>
                <a:ext cx="995308" cy="612000"/>
              </a:xfrm>
              <a:prstGeom prst="line">
                <a:avLst/>
              </a:prstGeom>
              <a:noFill/>
              <a:ln w="28575" cmpd="sng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3484" tIns="26743" rIns="53484" bIns="26743"/>
              <a:lstStyle/>
              <a:p>
                <a:endParaRPr lang="en-GB" sz="16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 Box 38">
                <a:extLst>
                  <a:ext uri="{FF2B5EF4-FFF2-40B4-BE49-F238E27FC236}">
                    <a16:creationId xmlns:a16="http://schemas.microsoft.com/office/drawing/2014/main" id="{81B4F3A7-8808-3154-0001-9B8FBD60DA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90909" y="5212023"/>
                <a:ext cx="1940669" cy="91968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lIns="53484" tIns="26743" rIns="53484" bIns="26743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QRS voltages</a:t>
                </a:r>
              </a:p>
            </p:txBody>
          </p:sp>
          <p:sp>
            <p:nvSpPr>
              <p:cNvPr id="15" name="Text Box 47">
                <a:extLst>
                  <a:ext uri="{FF2B5EF4-FFF2-40B4-BE49-F238E27FC236}">
                    <a16:creationId xmlns:a16="http://schemas.microsoft.com/office/drawing/2014/main" id="{A062F07C-089F-F849-2ECA-EC5FEE65C6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7695" y="5182245"/>
                <a:ext cx="2065009" cy="919680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lIns="53484" tIns="26743" rIns="53484" bIns="26743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 QRS voltages</a:t>
                </a:r>
              </a:p>
            </p:txBody>
          </p:sp>
          <p:cxnSp>
            <p:nvCxnSpPr>
              <p:cNvPr id="16" name="Connettore 2 15">
                <a:extLst>
                  <a:ext uri="{FF2B5EF4-FFF2-40B4-BE49-F238E27FC236}">
                    <a16:creationId xmlns:a16="http://schemas.microsoft.com/office/drawing/2014/main" id="{4DAA80F1-4EEB-1D23-CF85-D31BA1BAA8AF}"/>
                  </a:ext>
                </a:extLst>
              </p:cNvPr>
              <p:cNvCxnSpPr>
                <a:cxnSpLocks/>
                <a:stCxn id="11" idx="4"/>
              </p:cNvCxnSpPr>
              <p:nvPr/>
            </p:nvCxnSpPr>
            <p:spPr>
              <a:xfrm>
                <a:off x="8362926" y="4223034"/>
                <a:ext cx="0" cy="936440"/>
              </a:xfrm>
              <a:prstGeom prst="straightConnector1">
                <a:avLst/>
              </a:prstGeom>
              <a:ln w="38100" cmpd="sng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2 16">
                <a:extLst>
                  <a:ext uri="{FF2B5EF4-FFF2-40B4-BE49-F238E27FC236}">
                    <a16:creationId xmlns:a16="http://schemas.microsoft.com/office/drawing/2014/main" id="{3C1BC9C9-04CC-F8B8-04B3-309BDA2DFA01}"/>
                  </a:ext>
                </a:extLst>
              </p:cNvPr>
              <p:cNvCxnSpPr>
                <a:cxnSpLocks/>
                <a:stCxn id="12" idx="4"/>
                <a:endCxn id="14" idx="0"/>
              </p:cNvCxnSpPr>
              <p:nvPr/>
            </p:nvCxnSpPr>
            <p:spPr>
              <a:xfrm flipH="1">
                <a:off x="10861243" y="4228220"/>
                <a:ext cx="468" cy="983804"/>
              </a:xfrm>
              <a:prstGeom prst="straightConnector1">
                <a:avLst/>
              </a:prstGeom>
              <a:ln w="38100" cmpd="sng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26">
              <a:extLst>
                <a:ext uri="{FF2B5EF4-FFF2-40B4-BE49-F238E27FC236}">
                  <a16:creationId xmlns:a16="http://schemas.microsoft.com/office/drawing/2014/main" id="{75E491FC-168D-26A6-09A7-31F3FA6EF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0906" y="1844182"/>
              <a:ext cx="1495827" cy="91044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53484" tIns="26743" rIns="53484" bIns="26743" anchor="ctr"/>
            <a:lstStyle/>
            <a:p>
              <a:pPr algn="ctr">
                <a:spcBef>
                  <a:spcPct val="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0C417ED-EC36-A244-AA13-43E56594D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16" y="2146454"/>
            <a:ext cx="4894704" cy="30769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742FD27-8408-B442-9E43-8899D68BD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332" y="901097"/>
            <a:ext cx="3269129" cy="432227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11773B-E088-1843-AB7A-89395EBED1F6}"/>
              </a:ext>
            </a:extLst>
          </p:cNvPr>
          <p:cNvSpPr txBox="1"/>
          <p:nvPr/>
        </p:nvSpPr>
        <p:spPr>
          <a:xfrm>
            <a:off x="1741894" y="1553767"/>
            <a:ext cx="20139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Resting ECG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43E92E-41BD-DB43-B912-C684A61A42CC}"/>
              </a:ext>
            </a:extLst>
          </p:cNvPr>
          <p:cNvSpPr txBox="1"/>
          <p:nvPr/>
        </p:nvSpPr>
        <p:spPr>
          <a:xfrm>
            <a:off x="6040441" y="491632"/>
            <a:ext cx="20139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Exercise ECG </a:t>
            </a:r>
          </a:p>
        </p:txBody>
      </p:sp>
      <p:pic>
        <p:nvPicPr>
          <p:cNvPr id="8" name="Picture 2" descr="Travolto in moto, Filippo Magnini in ospedale">
            <a:extLst>
              <a:ext uri="{FF2B5EF4-FFF2-40B4-BE49-F238E27FC236}">
                <a16:creationId xmlns:a16="http://schemas.microsoft.com/office/drawing/2014/main" id="{74D356CB-900B-2749-9C2D-16D40B1E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0" y="399613"/>
            <a:ext cx="2034186" cy="1158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E50C6F5-9129-7DC6-D012-8DC9AF16A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8" t="21754" r="2928" b="25000"/>
          <a:stretch/>
        </p:blipFill>
        <p:spPr bwMode="auto">
          <a:xfrm>
            <a:off x="978196" y="2204131"/>
            <a:ext cx="2390436" cy="275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4E3F5FBB-5311-1C67-290F-C3EE74A3E0DE}"/>
              </a:ext>
            </a:extLst>
          </p:cNvPr>
          <p:cNvGrpSpPr/>
          <p:nvPr/>
        </p:nvGrpSpPr>
        <p:grpSpPr>
          <a:xfrm>
            <a:off x="6040441" y="2212306"/>
            <a:ext cx="2556149" cy="2745140"/>
            <a:chOff x="9305982" y="2013707"/>
            <a:chExt cx="3062177" cy="3157319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8DF9502-A270-B10F-DC9A-BF69412935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2" t="35948" r="44956" b="45702"/>
            <a:stretch/>
          </p:blipFill>
          <p:spPr bwMode="auto">
            <a:xfrm>
              <a:off x="9305982" y="2013707"/>
              <a:ext cx="3062177" cy="3157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2CF8B0F6-77CA-D2AA-969D-338C9A600089}"/>
                </a:ext>
              </a:extLst>
            </p:cNvPr>
            <p:cNvSpPr/>
            <p:nvPr/>
          </p:nvSpPr>
          <p:spPr>
            <a:xfrm rot="739974">
              <a:off x="11854675" y="2543060"/>
              <a:ext cx="463427" cy="177187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382AA8B7-1500-CF91-A195-D6AD3A903FDC}"/>
              </a:ext>
            </a:extLst>
          </p:cNvPr>
          <p:cNvGrpSpPr/>
          <p:nvPr/>
        </p:nvGrpSpPr>
        <p:grpSpPr>
          <a:xfrm>
            <a:off x="3546209" y="2212307"/>
            <a:ext cx="2390436" cy="2753314"/>
            <a:chOff x="4881332" y="5023916"/>
            <a:chExt cx="2811469" cy="3157317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59C72961-8F6F-EEE0-79D0-4B8827579D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t="21754" r="64646" b="25000"/>
            <a:stretch/>
          </p:blipFill>
          <p:spPr bwMode="auto">
            <a:xfrm>
              <a:off x="4881332" y="5023916"/>
              <a:ext cx="2811469" cy="315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33286E09-40C5-D8BC-2E54-93372AC69EB5}"/>
                </a:ext>
              </a:extLst>
            </p:cNvPr>
            <p:cNvSpPr/>
            <p:nvPr/>
          </p:nvSpPr>
          <p:spPr>
            <a:xfrm rot="713142">
              <a:off x="7111471" y="5618929"/>
              <a:ext cx="493383" cy="13804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06018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0B6F1B8-694B-7267-8AE0-F53F0E9EF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28" name="Picture 4" descr="bav fisiologico">
            <a:extLst>
              <a:ext uri="{FF2B5EF4-FFF2-40B4-BE49-F238E27FC236}">
                <a16:creationId xmlns:a16="http://schemas.microsoft.com/office/drawing/2014/main" id="{F0E28DE8-1B8C-B4C2-4587-34E6E0E5F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77825"/>
            <a:ext cx="8001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 descr="C:\Documents and Settings\pelliccia\Documenti\DIA\StoriaAthleteHeart\Foto\DSCN3272.JPG">
            <a:extLst>
              <a:ext uri="{FF2B5EF4-FFF2-40B4-BE49-F238E27FC236}">
                <a16:creationId xmlns:a16="http://schemas.microsoft.com/office/drawing/2014/main" id="{23A3047C-4745-F809-5D4B-412778A25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/>
          <a:stretch>
            <a:fillRect/>
          </a:stretch>
        </p:blipFill>
        <p:spPr bwMode="auto">
          <a:xfrm>
            <a:off x="967564" y="1002109"/>
            <a:ext cx="3429000" cy="3710782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A5E9C7F4-358C-482B-3273-2F2144BEA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407" y="145795"/>
            <a:ext cx="5040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800" b="1" dirty="0">
                <a:solidFill>
                  <a:schemeClr val="bg1"/>
                </a:solidFill>
              </a:rPr>
              <a:t>Abnormal ECG patterns in athletes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ECG patient monitor - nuubo - Nuubo - intensive care / wearable / wireless">
            <a:extLst>
              <a:ext uri="{FF2B5EF4-FFF2-40B4-BE49-F238E27FC236}">
                <a16:creationId xmlns:a16="http://schemas.microsoft.com/office/drawing/2014/main" id="{C4265F9F-DA29-2C1E-8FD8-DFBA09F3F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65" y="1918878"/>
            <a:ext cx="2185795" cy="235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RE Universal - FDA &amp; CE approved wearable ECG Monitor Our SURE #IOT  remote monitoring solution now includes #FDA &amp; CE approved wearable ECG  Monitor that tracks the ECG rhythm, heart rate,">
            <a:extLst>
              <a:ext uri="{FF2B5EF4-FFF2-40B4-BE49-F238E27FC236}">
                <a16:creationId xmlns:a16="http://schemas.microsoft.com/office/drawing/2014/main" id="{287D55FD-7713-93FE-DC27-2518C7945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05" y="547907"/>
            <a:ext cx="3035956" cy="173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llue Wearable Heart Health Monitor Heart Rate and ECG/EKG Tracker With  Bluetooth App: Buy Online at Best Price in UAE - Amazon.ae">
            <a:extLst>
              <a:ext uri="{FF2B5EF4-FFF2-40B4-BE49-F238E27FC236}">
                <a16:creationId xmlns:a16="http://schemas.microsoft.com/office/drawing/2014/main" id="{F6E68BBE-10AF-1EF4-A452-9458D0D8E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41" y="3630379"/>
            <a:ext cx="1759559" cy="183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lobal Wearable ECG Monitors Market Research Report, Industry Research  Report, Market Major Players, Market Revenue: Ken Research">
            <a:extLst>
              <a:ext uri="{FF2B5EF4-FFF2-40B4-BE49-F238E27FC236}">
                <a16:creationId xmlns:a16="http://schemas.microsoft.com/office/drawing/2014/main" id="{45257921-6319-B112-6C4D-126936C87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7" y="1910423"/>
            <a:ext cx="2280988" cy="16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earable ECG/EKG Monitor with AI Analysis - 24-Hour ECG/EKG Holter  Monitoring at Home – Wellue">
            <a:extLst>
              <a:ext uri="{FF2B5EF4-FFF2-40B4-BE49-F238E27FC236}">
                <a16:creationId xmlns:a16="http://schemas.microsoft.com/office/drawing/2014/main" id="{5112FE63-8912-2F09-2678-59D8F2D39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31" y="3688800"/>
            <a:ext cx="1841503" cy="184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apanese Firm Introduces CALM., An ECG Wearable Monitor For Triathletes To  Yogis">
            <a:extLst>
              <a:ext uri="{FF2B5EF4-FFF2-40B4-BE49-F238E27FC236}">
                <a16:creationId xmlns:a16="http://schemas.microsoft.com/office/drawing/2014/main" id="{6D588662-3A55-BC0E-7352-9960F23AF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r="14834"/>
          <a:stretch/>
        </p:blipFill>
        <p:spPr bwMode="auto">
          <a:xfrm>
            <a:off x="5193887" y="3909647"/>
            <a:ext cx="2711848" cy="17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6117D833-4AFE-41C0-B77D-9D7CF81E96FC}"/>
              </a:ext>
            </a:extLst>
          </p:cNvPr>
          <p:cNvSpPr/>
          <p:nvPr/>
        </p:nvSpPr>
        <p:spPr>
          <a:xfrm>
            <a:off x="2243543" y="2312525"/>
            <a:ext cx="4868344" cy="1474511"/>
          </a:xfrm>
          <a:prstGeom prst="roundRect">
            <a:avLst/>
          </a:prstGeom>
          <a:solidFill>
            <a:srgbClr val="1B2FB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glimpse to the next future of ECG implementation </a:t>
            </a:r>
            <a:endParaRPr lang="en-US" sz="2000" b="1" dirty="0"/>
          </a:p>
        </p:txBody>
      </p:sp>
      <p:pic>
        <p:nvPicPr>
          <p:cNvPr id="1040" name="Picture 16" descr="Wearable ECG Component Gets FDA Clearance|Health Tech Insider">
            <a:extLst>
              <a:ext uri="{FF2B5EF4-FFF2-40B4-BE49-F238E27FC236}">
                <a16:creationId xmlns:a16="http://schemas.microsoft.com/office/drawing/2014/main" id="{74E03BEE-1C2E-EBFA-8F65-EACB881C8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906" y="500796"/>
            <a:ext cx="3810000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arrotondato 20"/>
          <p:cNvSpPr/>
          <p:nvPr/>
        </p:nvSpPr>
        <p:spPr>
          <a:xfrm>
            <a:off x="3055839" y="99219"/>
            <a:ext cx="5995449" cy="5526485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246761" y="247640"/>
            <a:ext cx="8666805" cy="1571988"/>
            <a:chOff x="246761" y="247640"/>
            <a:chExt cx="8666805" cy="1571988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761" y="247640"/>
              <a:ext cx="1400226" cy="15719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CasellaDiTesto 2"/>
            <p:cNvSpPr txBox="1"/>
            <p:nvPr/>
          </p:nvSpPr>
          <p:spPr>
            <a:xfrm>
              <a:off x="1646987" y="932676"/>
              <a:ext cx="9537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Textile ECG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3210642" y="972364"/>
              <a:ext cx="2891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Feasible during exercise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6022416" y="916405"/>
              <a:ext cx="2891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Only one-lead ECG; </a:t>
              </a:r>
            </a:p>
            <a:p>
              <a:pPr algn="ctr"/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Artifacts during exercise</a:t>
              </a: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332650" y="1803273"/>
            <a:ext cx="8703550" cy="1125826"/>
            <a:chOff x="332650" y="1803273"/>
            <a:chExt cx="8703550" cy="1125826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650" y="1803273"/>
              <a:ext cx="1125826" cy="11258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CasellaDiTesto 7"/>
            <p:cNvSpPr txBox="1"/>
            <p:nvPr/>
          </p:nvSpPr>
          <p:spPr>
            <a:xfrm>
              <a:off x="1401677" y="2070604"/>
              <a:ext cx="17295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Wearable HR monitoring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6145050" y="1892331"/>
              <a:ext cx="2891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Large discrepancies  with lead-recorded ECG 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3293588" y="1888758"/>
              <a:ext cx="28911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Feasible during exercise;</a:t>
              </a:r>
            </a:p>
            <a:p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Large implementation among athletes</a:t>
              </a: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136550" y="2899333"/>
            <a:ext cx="8914738" cy="1361435"/>
            <a:chOff x="136550" y="2899333"/>
            <a:chExt cx="8914738" cy="1361435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4"/>
            <a:srcRect b="22316"/>
            <a:stretch/>
          </p:blipFill>
          <p:spPr>
            <a:xfrm>
              <a:off x="197002" y="2899333"/>
              <a:ext cx="2719949" cy="10242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CasellaDiTesto 10"/>
            <p:cNvSpPr txBox="1"/>
            <p:nvPr/>
          </p:nvSpPr>
          <p:spPr>
            <a:xfrm>
              <a:off x="136550" y="3860658"/>
              <a:ext cx="29192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Patch ECG monitoring</a:t>
              </a: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3303510" y="2970233"/>
              <a:ext cx="28911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Feasible during exercise; Suitable for long-term recording </a:t>
              </a: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6160138" y="2954317"/>
              <a:ext cx="2891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Good sensitivity to detect arrhythmias (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AFib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VT)</a:t>
              </a: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120276" y="4298135"/>
            <a:ext cx="8872666" cy="1394971"/>
            <a:chOff x="120276" y="4298135"/>
            <a:chExt cx="8872666" cy="1394971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5"/>
            <a:srcRect l="1791" t="8900" r="1352" b="29103"/>
            <a:stretch/>
          </p:blipFill>
          <p:spPr>
            <a:xfrm>
              <a:off x="273944" y="4313615"/>
              <a:ext cx="2643007" cy="949447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120276" y="5292996"/>
              <a:ext cx="29192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Smartphone ECG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3293588" y="4339900"/>
              <a:ext cx="28911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Feasible during exercise;</a:t>
              </a:r>
            </a:p>
            <a:p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Large implementation among athletes</a:t>
              </a: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6340422" y="4298135"/>
              <a:ext cx="26525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Good sensitivity to detect arrhythmias (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AFib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VT), less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AVBlocks</a:t>
              </a:r>
              <a:endPara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CasellaDiTesto 26"/>
          <p:cNvSpPr txBox="1"/>
          <p:nvPr/>
        </p:nvSpPr>
        <p:spPr>
          <a:xfrm>
            <a:off x="3601539" y="307578"/>
            <a:ext cx="2331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6214595" y="311148"/>
            <a:ext cx="2331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Limitations</a:t>
            </a:r>
          </a:p>
        </p:txBody>
      </p:sp>
    </p:spTree>
    <p:extLst>
      <p:ext uri="{BB962C8B-B14F-4D97-AF65-F5344CB8AC3E}">
        <p14:creationId xmlns:p14="http://schemas.microsoft.com/office/powerpoint/2010/main" val="32562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3504" y="4537284"/>
            <a:ext cx="1550289" cy="114627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2141" y="2858508"/>
            <a:ext cx="2158426" cy="167877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22" y="170040"/>
            <a:ext cx="1964531" cy="145256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" y="2511684"/>
            <a:ext cx="2085539" cy="189594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46051" y="1443738"/>
            <a:ext cx="2452688" cy="16192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64273" y="66204"/>
            <a:ext cx="1923581" cy="213731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22587" y="129030"/>
            <a:ext cx="2071687" cy="153458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922" y="1568774"/>
            <a:ext cx="2193131" cy="130175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39426" y="54850"/>
            <a:ext cx="2717472" cy="169570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10072" y="1622601"/>
            <a:ext cx="2059400" cy="159779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80330" y="4324436"/>
            <a:ext cx="2754662" cy="136612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20683" y="1982975"/>
            <a:ext cx="2157421" cy="180116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7107" y="4240995"/>
            <a:ext cx="1913629" cy="1417503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732531" y="3617507"/>
            <a:ext cx="1385888" cy="2055813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773714" y="2761794"/>
            <a:ext cx="1021361" cy="156264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689002" y="3784137"/>
            <a:ext cx="1266185" cy="1884346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67754" y="4381297"/>
            <a:ext cx="1552425" cy="1292023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696360" y="3000159"/>
            <a:ext cx="2293144" cy="1401113"/>
          </a:xfrm>
          <a:prstGeom prst="rect">
            <a:avLst/>
          </a:prstGeom>
        </p:spPr>
      </p:pic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88727" y="1009627"/>
            <a:ext cx="7005821" cy="1005126"/>
          </a:xfrm>
          <a:solidFill>
            <a:srgbClr val="000066">
              <a:alpha val="39000"/>
            </a:srgbClr>
          </a:solidFill>
          <a:ln w="38100"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  <a:endParaRPr lang="es-ES" sz="37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2155999" y="4115595"/>
            <a:ext cx="4944671" cy="514386"/>
          </a:xfrm>
          <a:prstGeom prst="rect">
            <a:avLst/>
          </a:prstGeom>
          <a:solidFill>
            <a:srgbClr val="000066">
              <a:alpha val="5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57163" eaLnBrk="1" hangingPunct="1">
              <a:lnSpc>
                <a:spcPct val="150000"/>
              </a:lnSpc>
            </a:pP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US" sz="2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also: www.antoniopelliccia.it</a:t>
            </a:r>
            <a:endParaRPr lang="en-US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91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 autoUpdateAnimBg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298" name="Picture 2" descr="3">
            <a:extLst>
              <a:ext uri="{FF2B5EF4-FFF2-40B4-BE49-F238E27FC236}">
                <a16:creationId xmlns:a16="http://schemas.microsoft.com/office/drawing/2014/main" id="{320DCFF4-6E8F-ADD6-F76A-D2F71025A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00126"/>
            <a:ext cx="7689850" cy="428783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299" name="Picture 3" descr="5">
            <a:extLst>
              <a:ext uri="{FF2B5EF4-FFF2-40B4-BE49-F238E27FC236}">
                <a16:creationId xmlns:a16="http://schemas.microsoft.com/office/drawing/2014/main" id="{F7B9C190-C3D2-5409-CAA2-7839C002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4436" b="6337"/>
          <a:stretch>
            <a:fillRect/>
          </a:stretch>
        </p:blipFill>
        <p:spPr bwMode="auto">
          <a:xfrm>
            <a:off x="134939" y="1803401"/>
            <a:ext cx="6884987" cy="34845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300" name="Picture 4" descr="Libro Venerando">
            <a:extLst>
              <a:ext uri="{FF2B5EF4-FFF2-40B4-BE49-F238E27FC236}">
                <a16:creationId xmlns:a16="http://schemas.microsoft.com/office/drawing/2014/main" id="{B6553690-B4E5-EE47-257A-F78C95FDD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1064360"/>
            <a:ext cx="3384550" cy="450484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1CCE41-6A3A-BF6E-3C3A-BAC7169DD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407" y="145795"/>
            <a:ext cx="5040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800" b="1" dirty="0">
                <a:solidFill>
                  <a:schemeClr val="bg1"/>
                </a:solidFill>
              </a:rPr>
              <a:t>Abnormal ECG patterns in athletes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3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4B568B0F-D328-EB01-9AA1-401CB95A9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965" y="486033"/>
            <a:ext cx="5040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800" b="1" dirty="0">
                <a:solidFill>
                  <a:schemeClr val="bg1"/>
                </a:solidFill>
              </a:rPr>
              <a:t>Published paper on ECG patterns in athletes, 1954 to present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290CCEA-30BB-F892-0251-A567BFC2FE90}"/>
              </a:ext>
            </a:extLst>
          </p:cNvPr>
          <p:cNvGrpSpPr/>
          <p:nvPr/>
        </p:nvGrpSpPr>
        <p:grpSpPr>
          <a:xfrm>
            <a:off x="372139" y="1755063"/>
            <a:ext cx="8378455" cy="3104016"/>
            <a:chOff x="372139" y="1755063"/>
            <a:chExt cx="8378455" cy="3104016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31ABE6BC-B843-592F-B865-3A3BE5F72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139" y="1755063"/>
              <a:ext cx="8378455" cy="3104016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508D297F-38D8-E52F-D730-496E6C707E38}"/>
                </a:ext>
              </a:extLst>
            </p:cNvPr>
            <p:cNvSpPr txBox="1"/>
            <p:nvPr/>
          </p:nvSpPr>
          <p:spPr>
            <a:xfrm>
              <a:off x="6262577" y="4316818"/>
              <a:ext cx="8402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566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 descr="C:\Documents and Settings\Biffi\Documenti\Lavori\Circulation 2000.JPG">
            <a:extLst>
              <a:ext uri="{FF2B5EF4-FFF2-40B4-BE49-F238E27FC236}">
                <a16:creationId xmlns:a16="http://schemas.microsoft.com/office/drawing/2014/main" id="{29DDF31B-C4AB-6601-10B0-2C2A6A597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r="1981" b="62572"/>
          <a:stretch>
            <a:fillRect/>
          </a:stretch>
        </p:blipFill>
        <p:spPr bwMode="auto">
          <a:xfrm>
            <a:off x="793750" y="444500"/>
            <a:ext cx="7493000" cy="228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Text Box 5">
            <a:extLst>
              <a:ext uri="{FF2B5EF4-FFF2-40B4-BE49-F238E27FC236}">
                <a16:creationId xmlns:a16="http://schemas.microsoft.com/office/drawing/2014/main" id="{5405561B-36F8-8333-23D6-8CADAABAA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" y="3313176"/>
            <a:ext cx="7747000" cy="1691297"/>
          </a:xfrm>
          <a:prstGeom prst="rect">
            <a:avLst/>
          </a:prstGeom>
          <a:solidFill>
            <a:srgbClr val="1C1C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it-IT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“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… a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variety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of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abnormal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ECG patterns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occurred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in 40%;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this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was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usually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indicative of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physiological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cardiac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remodeling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 small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but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import subset of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athletes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showed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striking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ECG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abnormalities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that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suggested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CV </a:t>
            </a:r>
            <a:r>
              <a:rPr lang="it-IT" altLang="it-IT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diseases</a:t>
            </a:r>
            <a:r>
              <a:rPr lang="it-IT" altLang="it-IT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; …</a:t>
            </a:r>
            <a:r>
              <a:rPr lang="it-IT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”</a:t>
            </a:r>
            <a:endParaRPr lang="en-US" altLang="it-IT" sz="20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8D6828B-B5E8-74A9-9937-1EC85CD9D33C}"/>
              </a:ext>
            </a:extLst>
          </p:cNvPr>
          <p:cNvSpPr txBox="1"/>
          <p:nvPr/>
        </p:nvSpPr>
        <p:spPr>
          <a:xfrm>
            <a:off x="4279392" y="5159596"/>
            <a:ext cx="4572000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it-IT" altLang="it-IT" sz="1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(Pelliccia  et al. </a:t>
            </a:r>
            <a:r>
              <a:rPr lang="it-IT" altLang="it-IT" sz="1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Circulation</a:t>
            </a:r>
            <a:r>
              <a:rPr lang="it-IT" altLang="it-IT" sz="1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2000;102:278-84</a:t>
            </a:r>
            <a:r>
              <a:rPr lang="it-IT" altLang="it-IT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it-IT" altLang="it-IT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5|3.1"/>
</p:tagLst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1068</TotalTime>
  <Words>2062</Words>
  <Application>Microsoft Macintosh PowerPoint</Application>
  <PresentationFormat>Presentazione su schermo (16:10)</PresentationFormat>
  <Paragraphs>462</Paragraphs>
  <Slides>62</Slides>
  <Notes>22</Notes>
  <HiddenSlides>0</HiddenSlides>
  <MMClips>4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62</vt:i4>
      </vt:variant>
    </vt:vector>
  </HeadingPairs>
  <TitlesOfParts>
    <vt:vector size="74" baseType="lpstr">
      <vt:lpstr>Arial</vt:lpstr>
      <vt:lpstr>Arial Black</vt:lpstr>
      <vt:lpstr>Calibri</vt:lpstr>
      <vt:lpstr>Cambria Math</vt:lpstr>
      <vt:lpstr>Comic Sans MS</vt:lpstr>
      <vt:lpstr>Times New Roman</vt:lpstr>
      <vt:lpstr>Wingdings</vt:lpstr>
      <vt:lpstr>Office-thema</vt:lpstr>
      <vt:lpstr>1_Office-thema</vt:lpstr>
      <vt:lpstr>Grafico</vt:lpstr>
      <vt:lpstr>Excel.Chart.8</vt:lpstr>
      <vt:lpstr>Foglio di lavoro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ECG patterns according to type of sport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Abnormal ECG Findings in Athletes</vt:lpstr>
      <vt:lpstr>Presentazione standard di PowerPoint</vt:lpstr>
      <vt:lpstr>Prevalence of T-wave inversion in athletes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Abnormal ECG Findings in Athletes</vt:lpstr>
      <vt:lpstr>Presentazione standard di PowerPoint</vt:lpstr>
      <vt:lpstr>Long-term consequences of PVBs in athletes</vt:lpstr>
      <vt:lpstr>Presentazione standard di PowerPoint</vt:lpstr>
      <vt:lpstr>Presentazione standard di PowerPoint</vt:lpstr>
      <vt:lpstr>Presentazione standard di PowerPoint</vt:lpstr>
      <vt:lpstr>Abnormal ECG Findings in Athletes</vt:lpstr>
      <vt:lpstr>Early repolarization and J-wave</vt:lpstr>
      <vt:lpstr>Presentazione standard di PowerPoint</vt:lpstr>
      <vt:lpstr>Presentazione standard di PowerPoint</vt:lpstr>
      <vt:lpstr>Presentazione standard di PowerPoint</vt:lpstr>
      <vt:lpstr>12-lead ECG characterization </vt:lpstr>
      <vt:lpstr>ECG/Echo features of athletes with ER</vt:lpstr>
      <vt:lpstr>Presentazione standard di PowerPoint</vt:lpstr>
      <vt:lpstr>Clinical Outcome</vt:lpstr>
      <vt:lpstr>Presentazione standard di PowerPoint</vt:lpstr>
      <vt:lpstr>Abnormal ECG Findings in Athletes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 pelliccia</dc:creator>
  <cp:lastModifiedBy>antonio pelliccia</cp:lastModifiedBy>
  <cp:revision>80</cp:revision>
  <dcterms:created xsi:type="dcterms:W3CDTF">2022-09-25T18:39:43Z</dcterms:created>
  <dcterms:modified xsi:type="dcterms:W3CDTF">2022-10-07T07:26:30Z</dcterms:modified>
</cp:coreProperties>
</file>