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1" r:id="rId2"/>
  </p:sldMasterIdLst>
  <p:notesMasterIdLst>
    <p:notesMasterId r:id="rId33"/>
  </p:notesMasterIdLst>
  <p:sldIdLst>
    <p:sldId id="622" r:id="rId3"/>
    <p:sldId id="274" r:id="rId4"/>
    <p:sldId id="619" r:id="rId5"/>
    <p:sldId id="407" r:id="rId6"/>
    <p:sldId id="346" r:id="rId7"/>
    <p:sldId id="460" r:id="rId8"/>
    <p:sldId id="491" r:id="rId9"/>
    <p:sldId id="259" r:id="rId10"/>
    <p:sldId id="617" r:id="rId11"/>
    <p:sldId id="508" r:id="rId12"/>
    <p:sldId id="510" r:id="rId13"/>
    <p:sldId id="342" r:id="rId14"/>
    <p:sldId id="553" r:id="rId15"/>
    <p:sldId id="547" r:id="rId16"/>
    <p:sldId id="548" r:id="rId17"/>
    <p:sldId id="551" r:id="rId18"/>
    <p:sldId id="539" r:id="rId19"/>
    <p:sldId id="540" r:id="rId20"/>
    <p:sldId id="319" r:id="rId21"/>
    <p:sldId id="314" r:id="rId22"/>
    <p:sldId id="322" r:id="rId23"/>
    <p:sldId id="318" r:id="rId24"/>
    <p:sldId id="288" r:id="rId25"/>
    <p:sldId id="618" r:id="rId26"/>
    <p:sldId id="271" r:id="rId27"/>
    <p:sldId id="405" r:id="rId28"/>
    <p:sldId id="623" r:id="rId29"/>
    <p:sldId id="277" r:id="rId30"/>
    <p:sldId id="544" r:id="rId31"/>
    <p:sldId id="546" r:id="rId32"/>
  </p:sldIdLst>
  <p:sldSz cx="9144000" cy="5715000" type="screen16x1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1"/>
    <p:restoredTop sz="86432"/>
  </p:normalViewPr>
  <p:slideViewPr>
    <p:cSldViewPr snapToGrid="0" snapToObjects="1">
      <p:cViewPr>
        <p:scale>
          <a:sx n="104" d="100"/>
          <a:sy n="104" d="100"/>
        </p:scale>
        <p:origin x="1952" y="4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tif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070F33-2A9A-EA42-B335-BB4B19255B00}" type="doc">
      <dgm:prSet loTypeId="urn:microsoft.com/office/officeart/2005/8/layout/radial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44248DC-A63E-1B47-BAD4-169250ADECA8}">
      <dgm:prSet phldrT="[Testo]" custT="1"/>
      <dgm:spPr>
        <a:solidFill>
          <a:srgbClr val="C00000"/>
        </a:solidFill>
      </dgm:spPr>
      <dgm:t>
        <a:bodyPr/>
        <a:lstStyle/>
        <a:p>
          <a:r>
            <a:rPr lang="it-IT" sz="3200" dirty="0" err="1"/>
            <a:t>PVBs</a:t>
          </a:r>
          <a:endParaRPr lang="it-IT" sz="3200" dirty="0"/>
        </a:p>
      </dgm:t>
    </dgm:pt>
    <dgm:pt modelId="{A8E57C1D-D060-FC4C-B856-8EC2F1D5C448}" type="parTrans" cxnId="{FD42E615-9A5A-8D41-8746-A8DC0FF10C4A}">
      <dgm:prSet/>
      <dgm:spPr>
        <a:ln>
          <a:solidFill>
            <a:schemeClr val="bg1"/>
          </a:solidFill>
        </a:ln>
      </dgm:spPr>
      <dgm:t>
        <a:bodyPr/>
        <a:lstStyle/>
        <a:p>
          <a:endParaRPr lang="it-IT"/>
        </a:p>
      </dgm:t>
    </dgm:pt>
    <dgm:pt modelId="{41C88CFD-8B5F-C54B-BD08-9308F6AB72B4}" type="sibTrans" cxnId="{FD42E615-9A5A-8D41-8746-A8DC0FF10C4A}">
      <dgm:prSet/>
      <dgm:spPr/>
      <dgm:t>
        <a:bodyPr/>
        <a:lstStyle/>
        <a:p>
          <a:endParaRPr lang="it-IT"/>
        </a:p>
      </dgm:t>
    </dgm:pt>
    <dgm:pt modelId="{2D2E740B-1799-814A-8031-3DC526592112}">
      <dgm:prSet phldrT="[Testo]" custT="1"/>
      <dgm:spPr>
        <a:solidFill>
          <a:srgbClr val="C00000"/>
        </a:solidFill>
      </dgm:spPr>
      <dgm:t>
        <a:bodyPr/>
        <a:lstStyle/>
        <a:p>
          <a:r>
            <a:rPr lang="it-IT" sz="2400" dirty="0" err="1"/>
            <a:t>Inverted</a:t>
          </a:r>
          <a:r>
            <a:rPr lang="it-IT" sz="2400" dirty="0"/>
            <a:t> T-</a:t>
          </a:r>
          <a:r>
            <a:rPr lang="it-IT" sz="2400" dirty="0" err="1"/>
            <a:t>wave</a:t>
          </a:r>
          <a:endParaRPr lang="it-IT" sz="2400" dirty="0"/>
        </a:p>
      </dgm:t>
    </dgm:pt>
    <dgm:pt modelId="{26D6EFA7-BC47-F54E-96F2-961F0307B9A7}" type="parTrans" cxnId="{053B4ECB-808E-5A4C-8A9B-E6D5CE69C300}">
      <dgm:prSet/>
      <dgm:spPr>
        <a:ln>
          <a:solidFill>
            <a:schemeClr val="bg1"/>
          </a:solidFill>
        </a:ln>
      </dgm:spPr>
      <dgm:t>
        <a:bodyPr/>
        <a:lstStyle/>
        <a:p>
          <a:endParaRPr lang="it-IT"/>
        </a:p>
      </dgm:t>
    </dgm:pt>
    <dgm:pt modelId="{35D4A76F-7CA7-7B46-BB87-2CC280FE8BC2}" type="sibTrans" cxnId="{053B4ECB-808E-5A4C-8A9B-E6D5CE69C300}">
      <dgm:prSet/>
      <dgm:spPr/>
      <dgm:t>
        <a:bodyPr/>
        <a:lstStyle/>
        <a:p>
          <a:endParaRPr lang="it-IT"/>
        </a:p>
      </dgm:t>
    </dgm:pt>
    <dgm:pt modelId="{E1CB6C17-03AB-2B41-A080-53D92B3FB7EC}">
      <dgm:prSet phldrT="[Testo]" custT="1"/>
      <dgm:spPr>
        <a:solidFill>
          <a:srgbClr val="C00000"/>
        </a:solidFill>
      </dgm:spPr>
      <dgm:t>
        <a:bodyPr/>
        <a:lstStyle/>
        <a:p>
          <a:r>
            <a:rPr lang="it-IT" sz="3200" dirty="0"/>
            <a:t>LQRSV</a:t>
          </a:r>
        </a:p>
      </dgm:t>
    </dgm:pt>
    <dgm:pt modelId="{673D69F5-C7A3-544E-87E2-4F00DC736CC1}" type="parTrans" cxnId="{78C8EF03-359B-A84E-905E-F78EF00CDC2B}">
      <dgm:prSet/>
      <dgm:spPr>
        <a:ln>
          <a:solidFill>
            <a:schemeClr val="bg1"/>
          </a:solidFill>
        </a:ln>
      </dgm:spPr>
      <dgm:t>
        <a:bodyPr/>
        <a:lstStyle/>
        <a:p>
          <a:endParaRPr lang="it-IT"/>
        </a:p>
      </dgm:t>
    </dgm:pt>
    <dgm:pt modelId="{9D80ADBF-0AFF-0448-A47A-64CC41BE9D23}" type="sibTrans" cxnId="{78C8EF03-359B-A84E-905E-F78EF00CDC2B}">
      <dgm:prSet/>
      <dgm:spPr/>
      <dgm:t>
        <a:bodyPr/>
        <a:lstStyle/>
        <a:p>
          <a:endParaRPr lang="it-IT"/>
        </a:p>
      </dgm:t>
    </dgm:pt>
    <dgm:pt modelId="{E74BE712-8EA0-5A4E-87ED-A84142FAE9B9}" type="pres">
      <dgm:prSet presAssocID="{61070F33-2A9A-EA42-B335-BB4B19255B00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AC4EA1DE-7E23-1F4A-AB78-6950C9B10F9C}" type="pres">
      <dgm:prSet presAssocID="{61070F33-2A9A-EA42-B335-BB4B19255B00}" presName="cycle" presStyleCnt="0"/>
      <dgm:spPr/>
    </dgm:pt>
    <dgm:pt modelId="{8D1D3C6D-A53E-2A4F-AA19-532196B21694}" type="pres">
      <dgm:prSet presAssocID="{61070F33-2A9A-EA42-B335-BB4B19255B00}" presName="centerShape" presStyleCnt="0"/>
      <dgm:spPr/>
    </dgm:pt>
    <dgm:pt modelId="{5FD49060-EA01-F04B-9068-61FE52DC098E}" type="pres">
      <dgm:prSet presAssocID="{61070F33-2A9A-EA42-B335-BB4B19255B00}" presName="connSite" presStyleLbl="node1" presStyleIdx="0" presStyleCnt="4"/>
      <dgm:spPr/>
    </dgm:pt>
    <dgm:pt modelId="{B9633380-DF03-DB4F-8CC5-05ABCBF28057}" type="pres">
      <dgm:prSet presAssocID="{61070F33-2A9A-EA42-B335-BB4B19255B00}" presName="visible" presStyleLbl="node1" presStyleIdx="0" presStyleCnt="4" custScaleX="162227" custScaleY="139474" custLinFactNeighborX="-13148" custLinFactNeighborY="2612"/>
      <dgm:spPr>
        <a:blipFill dpi="0" rotWithShape="1">
          <a:blip xmlns:r="http://schemas.openxmlformats.org/officeDocument/2006/relationships" r:embed="rId1"/>
          <a:srcRect/>
          <a:stretch>
            <a:fillRect l="15821" t="-15" r="19807" b="-100800"/>
          </a:stretch>
        </a:blipFill>
      </dgm:spPr>
    </dgm:pt>
    <dgm:pt modelId="{929B3F2E-5A9E-DE44-ACC5-18EF35E4B351}" type="pres">
      <dgm:prSet presAssocID="{A8E57C1D-D060-FC4C-B856-8EC2F1D5C448}" presName="Name25" presStyleLbl="parChTrans1D1" presStyleIdx="0" presStyleCnt="3"/>
      <dgm:spPr/>
    </dgm:pt>
    <dgm:pt modelId="{A2CAA50E-E3C7-4548-BB68-3665C2C1BEAF}" type="pres">
      <dgm:prSet presAssocID="{944248DC-A63E-1B47-BAD4-169250ADECA8}" presName="node" presStyleCnt="0"/>
      <dgm:spPr/>
    </dgm:pt>
    <dgm:pt modelId="{141394AC-9514-2746-BA50-FE1B9E915AFC}" type="pres">
      <dgm:prSet presAssocID="{944248DC-A63E-1B47-BAD4-169250ADECA8}" presName="parentNode" presStyleLbl="node1" presStyleIdx="1" presStyleCnt="4" custScaleX="161057" custLinFactNeighborX="80794">
        <dgm:presLayoutVars>
          <dgm:chMax val="1"/>
          <dgm:bulletEnabled val="1"/>
        </dgm:presLayoutVars>
      </dgm:prSet>
      <dgm:spPr/>
    </dgm:pt>
    <dgm:pt modelId="{608E3AFD-674C-4E4F-8531-EBCA6977A825}" type="pres">
      <dgm:prSet presAssocID="{944248DC-A63E-1B47-BAD4-169250ADECA8}" presName="childNode" presStyleLbl="revTx" presStyleIdx="0" presStyleCnt="0">
        <dgm:presLayoutVars>
          <dgm:bulletEnabled val="1"/>
        </dgm:presLayoutVars>
      </dgm:prSet>
      <dgm:spPr/>
    </dgm:pt>
    <dgm:pt modelId="{2302B364-7B40-C04D-8E6B-7E693D778FA3}" type="pres">
      <dgm:prSet presAssocID="{26D6EFA7-BC47-F54E-96F2-961F0307B9A7}" presName="Name25" presStyleLbl="parChTrans1D1" presStyleIdx="1" presStyleCnt="3"/>
      <dgm:spPr/>
    </dgm:pt>
    <dgm:pt modelId="{4F3B0B93-F7E4-7A4C-8316-A4749392412E}" type="pres">
      <dgm:prSet presAssocID="{2D2E740B-1799-814A-8031-3DC526592112}" presName="node" presStyleCnt="0"/>
      <dgm:spPr/>
    </dgm:pt>
    <dgm:pt modelId="{D6A691AB-63AF-794D-9D2C-68A472C3AC81}" type="pres">
      <dgm:prSet presAssocID="{2D2E740B-1799-814A-8031-3DC526592112}" presName="parentNode" presStyleLbl="node1" presStyleIdx="2" presStyleCnt="4" custScaleX="158899" custLinFactX="26693" custLinFactNeighborX="100000">
        <dgm:presLayoutVars>
          <dgm:chMax val="1"/>
          <dgm:bulletEnabled val="1"/>
        </dgm:presLayoutVars>
      </dgm:prSet>
      <dgm:spPr/>
    </dgm:pt>
    <dgm:pt modelId="{C34D886B-105B-734B-B492-986FE18CA767}" type="pres">
      <dgm:prSet presAssocID="{2D2E740B-1799-814A-8031-3DC526592112}" presName="childNode" presStyleLbl="revTx" presStyleIdx="0" presStyleCnt="0">
        <dgm:presLayoutVars>
          <dgm:bulletEnabled val="1"/>
        </dgm:presLayoutVars>
      </dgm:prSet>
      <dgm:spPr/>
    </dgm:pt>
    <dgm:pt modelId="{C3EE49FB-D99A-FE4C-AE57-98243BA7D3D8}" type="pres">
      <dgm:prSet presAssocID="{673D69F5-C7A3-544E-87E2-4F00DC736CC1}" presName="Name25" presStyleLbl="parChTrans1D1" presStyleIdx="2" presStyleCnt="3"/>
      <dgm:spPr/>
    </dgm:pt>
    <dgm:pt modelId="{FFFF70FD-8B60-3047-AFB6-A7769D6CF367}" type="pres">
      <dgm:prSet presAssocID="{E1CB6C17-03AB-2B41-A080-53D92B3FB7EC}" presName="node" presStyleCnt="0"/>
      <dgm:spPr/>
    </dgm:pt>
    <dgm:pt modelId="{0437CD6C-2246-4F4E-9A4F-B68AA47E00F3}" type="pres">
      <dgm:prSet presAssocID="{E1CB6C17-03AB-2B41-A080-53D92B3FB7EC}" presName="parentNode" presStyleLbl="node1" presStyleIdx="3" presStyleCnt="4" custScaleX="160981" custLinFactNeighborX="93641" custLinFactNeighborY="918">
        <dgm:presLayoutVars>
          <dgm:chMax val="1"/>
          <dgm:bulletEnabled val="1"/>
        </dgm:presLayoutVars>
      </dgm:prSet>
      <dgm:spPr/>
    </dgm:pt>
    <dgm:pt modelId="{C52D1748-16C7-9B48-B16B-2EC9034BC4CA}" type="pres">
      <dgm:prSet presAssocID="{E1CB6C17-03AB-2B41-A080-53D92B3FB7EC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78C8EF03-359B-A84E-905E-F78EF00CDC2B}" srcId="{61070F33-2A9A-EA42-B335-BB4B19255B00}" destId="{E1CB6C17-03AB-2B41-A080-53D92B3FB7EC}" srcOrd="2" destOrd="0" parTransId="{673D69F5-C7A3-544E-87E2-4F00DC736CC1}" sibTransId="{9D80ADBF-0AFF-0448-A47A-64CC41BE9D23}"/>
    <dgm:cxn modelId="{FD42E615-9A5A-8D41-8746-A8DC0FF10C4A}" srcId="{61070F33-2A9A-EA42-B335-BB4B19255B00}" destId="{944248DC-A63E-1B47-BAD4-169250ADECA8}" srcOrd="0" destOrd="0" parTransId="{A8E57C1D-D060-FC4C-B856-8EC2F1D5C448}" sibTransId="{41C88CFD-8B5F-C54B-BD08-9308F6AB72B4}"/>
    <dgm:cxn modelId="{7DE5B622-27F6-E349-A095-69CC52AA2B3D}" type="presOf" srcId="{673D69F5-C7A3-544E-87E2-4F00DC736CC1}" destId="{C3EE49FB-D99A-FE4C-AE57-98243BA7D3D8}" srcOrd="0" destOrd="0" presId="urn:microsoft.com/office/officeart/2005/8/layout/radial2"/>
    <dgm:cxn modelId="{1E26FA79-6F57-0844-B99C-3389F442566D}" type="presOf" srcId="{944248DC-A63E-1B47-BAD4-169250ADECA8}" destId="{141394AC-9514-2746-BA50-FE1B9E915AFC}" srcOrd="0" destOrd="0" presId="urn:microsoft.com/office/officeart/2005/8/layout/radial2"/>
    <dgm:cxn modelId="{CCAF0C7D-B1B2-A74E-B928-A44B422DB70C}" type="presOf" srcId="{61070F33-2A9A-EA42-B335-BB4B19255B00}" destId="{E74BE712-8EA0-5A4E-87ED-A84142FAE9B9}" srcOrd="0" destOrd="0" presId="urn:microsoft.com/office/officeart/2005/8/layout/radial2"/>
    <dgm:cxn modelId="{6AD7258C-F5C4-8343-B8B5-CDFE85B3B2C4}" type="presOf" srcId="{A8E57C1D-D060-FC4C-B856-8EC2F1D5C448}" destId="{929B3F2E-5A9E-DE44-ACC5-18EF35E4B351}" srcOrd="0" destOrd="0" presId="urn:microsoft.com/office/officeart/2005/8/layout/radial2"/>
    <dgm:cxn modelId="{90C6CDA7-5E58-6C40-ACE4-43E036F662A5}" type="presOf" srcId="{26D6EFA7-BC47-F54E-96F2-961F0307B9A7}" destId="{2302B364-7B40-C04D-8E6B-7E693D778FA3}" srcOrd="0" destOrd="0" presId="urn:microsoft.com/office/officeart/2005/8/layout/radial2"/>
    <dgm:cxn modelId="{D9757CA8-1AD2-1E46-8F4C-3D1FAC28DDF8}" type="presOf" srcId="{E1CB6C17-03AB-2B41-A080-53D92B3FB7EC}" destId="{0437CD6C-2246-4F4E-9A4F-B68AA47E00F3}" srcOrd="0" destOrd="0" presId="urn:microsoft.com/office/officeart/2005/8/layout/radial2"/>
    <dgm:cxn modelId="{053B4ECB-808E-5A4C-8A9B-E6D5CE69C300}" srcId="{61070F33-2A9A-EA42-B335-BB4B19255B00}" destId="{2D2E740B-1799-814A-8031-3DC526592112}" srcOrd="1" destOrd="0" parTransId="{26D6EFA7-BC47-F54E-96F2-961F0307B9A7}" sibTransId="{35D4A76F-7CA7-7B46-BB87-2CC280FE8BC2}"/>
    <dgm:cxn modelId="{0B2807F1-DD34-184E-BB54-64A31822224A}" type="presOf" srcId="{2D2E740B-1799-814A-8031-3DC526592112}" destId="{D6A691AB-63AF-794D-9D2C-68A472C3AC81}" srcOrd="0" destOrd="0" presId="urn:microsoft.com/office/officeart/2005/8/layout/radial2"/>
    <dgm:cxn modelId="{A3A4269D-5A25-CA4A-B20B-DB27C2AD15AD}" type="presParOf" srcId="{E74BE712-8EA0-5A4E-87ED-A84142FAE9B9}" destId="{AC4EA1DE-7E23-1F4A-AB78-6950C9B10F9C}" srcOrd="0" destOrd="0" presId="urn:microsoft.com/office/officeart/2005/8/layout/radial2"/>
    <dgm:cxn modelId="{83AC9CB0-D15B-424A-9057-535A291B3574}" type="presParOf" srcId="{AC4EA1DE-7E23-1F4A-AB78-6950C9B10F9C}" destId="{8D1D3C6D-A53E-2A4F-AA19-532196B21694}" srcOrd="0" destOrd="0" presId="urn:microsoft.com/office/officeart/2005/8/layout/radial2"/>
    <dgm:cxn modelId="{15304851-2278-5D4E-A83D-93A55C60EEFB}" type="presParOf" srcId="{8D1D3C6D-A53E-2A4F-AA19-532196B21694}" destId="{5FD49060-EA01-F04B-9068-61FE52DC098E}" srcOrd="0" destOrd="0" presId="urn:microsoft.com/office/officeart/2005/8/layout/radial2"/>
    <dgm:cxn modelId="{21471D19-C308-5047-A196-752213A238A0}" type="presParOf" srcId="{8D1D3C6D-A53E-2A4F-AA19-532196B21694}" destId="{B9633380-DF03-DB4F-8CC5-05ABCBF28057}" srcOrd="1" destOrd="0" presId="urn:microsoft.com/office/officeart/2005/8/layout/radial2"/>
    <dgm:cxn modelId="{4D09E9C7-C718-8B4C-B8E6-AA56A5346A46}" type="presParOf" srcId="{AC4EA1DE-7E23-1F4A-AB78-6950C9B10F9C}" destId="{929B3F2E-5A9E-DE44-ACC5-18EF35E4B351}" srcOrd="1" destOrd="0" presId="urn:microsoft.com/office/officeart/2005/8/layout/radial2"/>
    <dgm:cxn modelId="{DEAB3D91-5836-2D4E-A4B7-3DD8D4AF2166}" type="presParOf" srcId="{AC4EA1DE-7E23-1F4A-AB78-6950C9B10F9C}" destId="{A2CAA50E-E3C7-4548-BB68-3665C2C1BEAF}" srcOrd="2" destOrd="0" presId="urn:microsoft.com/office/officeart/2005/8/layout/radial2"/>
    <dgm:cxn modelId="{7365F0A2-BC36-1A48-B626-5FAA5AAA4113}" type="presParOf" srcId="{A2CAA50E-E3C7-4548-BB68-3665C2C1BEAF}" destId="{141394AC-9514-2746-BA50-FE1B9E915AFC}" srcOrd="0" destOrd="0" presId="urn:microsoft.com/office/officeart/2005/8/layout/radial2"/>
    <dgm:cxn modelId="{A1835C94-7009-2447-B1C7-1BC2DD68819F}" type="presParOf" srcId="{A2CAA50E-E3C7-4548-BB68-3665C2C1BEAF}" destId="{608E3AFD-674C-4E4F-8531-EBCA6977A825}" srcOrd="1" destOrd="0" presId="urn:microsoft.com/office/officeart/2005/8/layout/radial2"/>
    <dgm:cxn modelId="{77B66852-7FAF-D943-9B8B-F3EF80FEB509}" type="presParOf" srcId="{AC4EA1DE-7E23-1F4A-AB78-6950C9B10F9C}" destId="{2302B364-7B40-C04D-8E6B-7E693D778FA3}" srcOrd="3" destOrd="0" presId="urn:microsoft.com/office/officeart/2005/8/layout/radial2"/>
    <dgm:cxn modelId="{73987F33-7E3C-B741-85B0-B2B992652B2D}" type="presParOf" srcId="{AC4EA1DE-7E23-1F4A-AB78-6950C9B10F9C}" destId="{4F3B0B93-F7E4-7A4C-8316-A4749392412E}" srcOrd="4" destOrd="0" presId="urn:microsoft.com/office/officeart/2005/8/layout/radial2"/>
    <dgm:cxn modelId="{5DF47F80-2DFD-BF46-98AB-C35CB495EDD9}" type="presParOf" srcId="{4F3B0B93-F7E4-7A4C-8316-A4749392412E}" destId="{D6A691AB-63AF-794D-9D2C-68A472C3AC81}" srcOrd="0" destOrd="0" presId="urn:microsoft.com/office/officeart/2005/8/layout/radial2"/>
    <dgm:cxn modelId="{AF0FC5C3-1A2D-1142-A8DB-1241950C2127}" type="presParOf" srcId="{4F3B0B93-F7E4-7A4C-8316-A4749392412E}" destId="{C34D886B-105B-734B-B492-986FE18CA767}" srcOrd="1" destOrd="0" presId="urn:microsoft.com/office/officeart/2005/8/layout/radial2"/>
    <dgm:cxn modelId="{CA40C9DC-DD17-0D45-837D-200F8825F659}" type="presParOf" srcId="{AC4EA1DE-7E23-1F4A-AB78-6950C9B10F9C}" destId="{C3EE49FB-D99A-FE4C-AE57-98243BA7D3D8}" srcOrd="5" destOrd="0" presId="urn:microsoft.com/office/officeart/2005/8/layout/radial2"/>
    <dgm:cxn modelId="{7F3A977F-7FA1-3944-8B19-C17E7D074520}" type="presParOf" srcId="{AC4EA1DE-7E23-1F4A-AB78-6950C9B10F9C}" destId="{FFFF70FD-8B60-3047-AFB6-A7769D6CF367}" srcOrd="6" destOrd="0" presId="urn:microsoft.com/office/officeart/2005/8/layout/radial2"/>
    <dgm:cxn modelId="{B15EE5BC-D692-C64A-AEF2-1F8641BE3CAB}" type="presParOf" srcId="{FFFF70FD-8B60-3047-AFB6-A7769D6CF367}" destId="{0437CD6C-2246-4F4E-9A4F-B68AA47E00F3}" srcOrd="0" destOrd="0" presId="urn:microsoft.com/office/officeart/2005/8/layout/radial2"/>
    <dgm:cxn modelId="{FB480961-E706-D549-A88C-7D701F2A17DA}" type="presParOf" srcId="{FFFF70FD-8B60-3047-AFB6-A7769D6CF367}" destId="{C52D1748-16C7-9B48-B16B-2EC9034BC4CA}" srcOrd="1" destOrd="0" presId="urn:microsoft.com/office/officeart/2005/8/layout/radial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FC219C-092C-6840-9915-6C5F4614748B}" type="doc">
      <dgm:prSet loTypeId="urn:microsoft.com/office/officeart/2005/8/layout/radial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7C69A1B-615B-CC42-B29E-51A0DC29EA42}">
      <dgm:prSet phldrT="[Testo]" custT="1"/>
      <dgm:spPr>
        <a:solidFill>
          <a:srgbClr val="00B050"/>
        </a:solidFill>
      </dgm:spPr>
      <dgm:t>
        <a:bodyPr/>
        <a:lstStyle/>
        <a:p>
          <a:r>
            <a:rPr lang="it-IT" sz="1800" b="1" i="0" dirty="0" err="1">
              <a:latin typeface="Arial Black" panose="020B0604020202020204" pitchFamily="34" charset="0"/>
              <a:cs typeface="Arial Black" panose="020B0604020202020204" pitchFamily="34" charset="0"/>
            </a:rPr>
            <a:t>Obesity</a:t>
          </a:r>
          <a:endParaRPr lang="it-IT" sz="1800" b="1" i="0" dirty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F72A72A9-1FF1-B64D-948D-BC8498B3198D}" type="parTrans" cxnId="{224EA963-C29E-7045-A11E-D6B5B5831EEE}">
      <dgm:prSet/>
      <dgm:spPr>
        <a:ln>
          <a:solidFill>
            <a:schemeClr val="bg1"/>
          </a:solidFill>
        </a:ln>
      </dgm:spPr>
      <dgm:t>
        <a:bodyPr/>
        <a:lstStyle/>
        <a:p>
          <a:endParaRPr lang="it-IT" sz="1800" b="1" i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7F7C69D3-2017-EB42-95DA-7CA78BDC9F4D}" type="sibTrans" cxnId="{224EA963-C29E-7045-A11E-D6B5B5831EEE}">
      <dgm:prSet/>
      <dgm:spPr/>
      <dgm:t>
        <a:bodyPr/>
        <a:lstStyle/>
        <a:p>
          <a:endParaRPr lang="it-IT" sz="1800" b="1" i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528B338B-DB3F-644C-A4AA-B11BF7092E03}">
      <dgm:prSet phldrT="[Testo]" custT="1"/>
      <dgm:spPr>
        <a:solidFill>
          <a:srgbClr val="0432FF"/>
        </a:solidFill>
      </dgm:spPr>
      <dgm:t>
        <a:bodyPr/>
        <a:lstStyle/>
        <a:p>
          <a:r>
            <a:rPr lang="it-IT" sz="1800" b="1" i="0" dirty="0" err="1">
              <a:latin typeface="Arial Black" panose="020B0604020202020204" pitchFamily="34" charset="0"/>
              <a:cs typeface="Arial Black" panose="020B0604020202020204" pitchFamily="34" charset="0"/>
            </a:rPr>
            <a:t>Enphysema</a:t>
          </a:r>
          <a:endParaRPr lang="it-IT" sz="1800" b="1" i="0" dirty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66E5D708-EAE6-C145-BD6D-784F206F6E18}" type="parTrans" cxnId="{219A14B7-40C4-4E48-BB0C-CFA97F8AD050}">
      <dgm:prSet/>
      <dgm:spPr>
        <a:ln>
          <a:solidFill>
            <a:schemeClr val="bg1"/>
          </a:solidFill>
        </a:ln>
      </dgm:spPr>
      <dgm:t>
        <a:bodyPr/>
        <a:lstStyle/>
        <a:p>
          <a:endParaRPr lang="it-IT" sz="1800" b="1" i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A088EE13-C2DE-924C-817E-9D9450D2F489}" type="sibTrans" cxnId="{219A14B7-40C4-4E48-BB0C-CFA97F8AD050}">
      <dgm:prSet/>
      <dgm:spPr/>
      <dgm:t>
        <a:bodyPr/>
        <a:lstStyle/>
        <a:p>
          <a:endParaRPr lang="it-IT" sz="1800" b="1" i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33CE12B1-CF3F-8E4E-8A64-63C87924A79D}">
      <dgm:prSet phldrT="[Testo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it-IT" sz="1800" b="1" i="0" dirty="0" err="1">
              <a:latin typeface="Arial Black" panose="020B0604020202020204" pitchFamily="34" charset="0"/>
              <a:cs typeface="Arial Black" panose="020B0604020202020204" pitchFamily="34" charset="0"/>
            </a:rPr>
            <a:t>Pericar</a:t>
          </a:r>
          <a:r>
            <a:rPr lang="it-IT" sz="1800" b="1" i="0" dirty="0">
              <a:latin typeface="Arial Black" panose="020B0604020202020204" pitchFamily="34" charset="0"/>
              <a:cs typeface="Arial Black" panose="020B0604020202020204" pitchFamily="34" charset="0"/>
            </a:rPr>
            <a:t>. </a:t>
          </a:r>
          <a:r>
            <a:rPr lang="it-IT" sz="1800" b="1" i="0" dirty="0" err="1">
              <a:latin typeface="Arial Black" panose="020B0604020202020204" pitchFamily="34" charset="0"/>
              <a:cs typeface="Arial Black" panose="020B0604020202020204" pitchFamily="34" charset="0"/>
            </a:rPr>
            <a:t>effusion</a:t>
          </a:r>
          <a:endParaRPr lang="it-IT" sz="1800" b="1" i="0" dirty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6D0E1D9D-11C4-214D-909A-732A109ED530}" type="parTrans" cxnId="{43363FB6-C537-884F-8D26-6D962D8987BD}">
      <dgm:prSet/>
      <dgm:spPr>
        <a:ln>
          <a:solidFill>
            <a:schemeClr val="bg1"/>
          </a:solidFill>
        </a:ln>
      </dgm:spPr>
      <dgm:t>
        <a:bodyPr/>
        <a:lstStyle/>
        <a:p>
          <a:endParaRPr lang="it-IT" sz="1800" b="1" i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347C957C-9CA3-CA41-BD68-07A2138A212E}" type="sibTrans" cxnId="{43363FB6-C537-884F-8D26-6D962D8987BD}">
      <dgm:prSet/>
      <dgm:spPr/>
      <dgm:t>
        <a:bodyPr/>
        <a:lstStyle/>
        <a:p>
          <a:endParaRPr lang="it-IT" sz="1800" b="1" i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C90265C1-43FE-0940-9744-9A66D5D09847}">
      <dgm:prSet custT="1"/>
      <dgm:spPr>
        <a:solidFill>
          <a:srgbClr val="FFC000"/>
        </a:solidFill>
      </dgm:spPr>
      <dgm:t>
        <a:bodyPr/>
        <a:lstStyle/>
        <a:p>
          <a:r>
            <a:rPr lang="it-IT" sz="1800" b="1" i="0" dirty="0" err="1">
              <a:latin typeface="Arial Black" panose="020B0604020202020204" pitchFamily="34" charset="0"/>
              <a:cs typeface="Arial Black" panose="020B0604020202020204" pitchFamily="34" charset="0"/>
            </a:rPr>
            <a:t>Amyloidosis</a:t>
          </a:r>
          <a:r>
            <a:rPr lang="it-IT" sz="1800" b="1" i="0" dirty="0">
              <a:latin typeface="Arial Black" panose="020B0604020202020204" pitchFamily="34" charset="0"/>
              <a:cs typeface="Arial Black" panose="020B0604020202020204" pitchFamily="34" charset="0"/>
            </a:rPr>
            <a:t> </a:t>
          </a:r>
        </a:p>
      </dgm:t>
    </dgm:pt>
    <dgm:pt modelId="{88D6B14B-E9F5-1B47-8F3E-0E827A94993E}" type="parTrans" cxnId="{26CAB3FA-F15E-0141-8B9F-BCB7767C4C43}">
      <dgm:prSet/>
      <dgm:spPr>
        <a:ln>
          <a:solidFill>
            <a:schemeClr val="bg1"/>
          </a:solidFill>
        </a:ln>
      </dgm:spPr>
      <dgm:t>
        <a:bodyPr/>
        <a:lstStyle/>
        <a:p>
          <a:endParaRPr lang="it-IT" sz="1800" b="1" i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DC160F08-FC9E-974D-AF38-4EF5B384466C}" type="sibTrans" cxnId="{26CAB3FA-F15E-0141-8B9F-BCB7767C4C43}">
      <dgm:prSet/>
      <dgm:spPr/>
      <dgm:t>
        <a:bodyPr/>
        <a:lstStyle/>
        <a:p>
          <a:endParaRPr lang="it-IT" sz="1800" b="1" i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B8B66237-6C65-D04A-81D2-79DC4ED3B65D}">
      <dgm:prSet custT="1"/>
      <dgm:spPr>
        <a:solidFill>
          <a:srgbClr val="FF0000"/>
        </a:solidFill>
      </dgm:spPr>
      <dgm:t>
        <a:bodyPr/>
        <a:lstStyle/>
        <a:p>
          <a:r>
            <a:rPr lang="it-IT" sz="1800" b="1" i="0" dirty="0">
              <a:latin typeface="Arial Black" panose="020B0604020202020204" pitchFamily="34" charset="0"/>
              <a:cs typeface="Arial Black" panose="020B0604020202020204" pitchFamily="34" charset="0"/>
            </a:rPr>
            <a:t>ARVC</a:t>
          </a:r>
        </a:p>
      </dgm:t>
    </dgm:pt>
    <dgm:pt modelId="{1B4D4EF3-0FD7-5347-973C-9BF0E63B6F71}" type="parTrans" cxnId="{A40284C4-2C45-C64D-B493-9DF41BE3C61B}">
      <dgm:prSet/>
      <dgm:spPr>
        <a:ln>
          <a:solidFill>
            <a:schemeClr val="bg1"/>
          </a:solidFill>
        </a:ln>
      </dgm:spPr>
      <dgm:t>
        <a:bodyPr/>
        <a:lstStyle/>
        <a:p>
          <a:endParaRPr lang="it-IT" sz="1800" b="1" i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B61022AB-42F6-AC4B-B274-D81C3F5661C6}" type="sibTrans" cxnId="{A40284C4-2C45-C64D-B493-9DF41BE3C61B}">
      <dgm:prSet/>
      <dgm:spPr/>
      <dgm:t>
        <a:bodyPr/>
        <a:lstStyle/>
        <a:p>
          <a:endParaRPr lang="it-IT" sz="1800" b="1" i="0">
            <a:latin typeface="Arial Black" panose="020B0604020202020204" pitchFamily="34" charset="0"/>
            <a:cs typeface="Arial Black" panose="020B0604020202020204" pitchFamily="34" charset="0"/>
          </a:endParaRPr>
        </a:p>
      </dgm:t>
    </dgm:pt>
    <dgm:pt modelId="{E813C06C-F63A-C148-A1CA-A18BC1FC6BE1}" type="pres">
      <dgm:prSet presAssocID="{63FC219C-092C-6840-9915-6C5F4614748B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ADA4C54-E12B-0242-9A32-B6A00247B585}" type="pres">
      <dgm:prSet presAssocID="{63FC219C-092C-6840-9915-6C5F4614748B}" presName="cycle" presStyleCnt="0"/>
      <dgm:spPr/>
    </dgm:pt>
    <dgm:pt modelId="{2653B62F-EDE5-C740-88D4-BD21FE2E2313}" type="pres">
      <dgm:prSet presAssocID="{63FC219C-092C-6840-9915-6C5F4614748B}" presName="centerShape" presStyleCnt="0"/>
      <dgm:spPr/>
    </dgm:pt>
    <dgm:pt modelId="{8F694F03-ABBE-D644-BE57-D85C86E736E3}" type="pres">
      <dgm:prSet presAssocID="{63FC219C-092C-6840-9915-6C5F4614748B}" presName="connSite" presStyleLbl="node1" presStyleIdx="0" presStyleCnt="6"/>
      <dgm:spPr/>
    </dgm:pt>
    <dgm:pt modelId="{1F94AD58-8CE4-004F-BEE4-1AE18AD842E4}" type="pres">
      <dgm:prSet presAssocID="{63FC219C-092C-6840-9915-6C5F4614748B}" presName="visible" presStyleLbl="node1" presStyleIdx="0" presStyleCnt="6" custScaleX="222656" custScaleY="144143"/>
      <dgm:spPr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</dgm:spPr>
    </dgm:pt>
    <dgm:pt modelId="{6F9B466E-2C0C-C844-AEA4-77A2173E9905}" type="pres">
      <dgm:prSet presAssocID="{F72A72A9-1FF1-B64D-948D-BC8498B3198D}" presName="Name25" presStyleLbl="parChTrans1D1" presStyleIdx="0" presStyleCnt="5"/>
      <dgm:spPr/>
    </dgm:pt>
    <dgm:pt modelId="{9DFCDB30-DF30-7D4C-A9CE-2C80E0CC18F0}" type="pres">
      <dgm:prSet presAssocID="{C7C69A1B-615B-CC42-B29E-51A0DC29EA42}" presName="node" presStyleCnt="0"/>
      <dgm:spPr/>
    </dgm:pt>
    <dgm:pt modelId="{9E0CE023-046A-DE47-B0AB-CD94CD38B57E}" type="pres">
      <dgm:prSet presAssocID="{C7C69A1B-615B-CC42-B29E-51A0DC29EA42}" presName="parentNode" presStyleLbl="node1" presStyleIdx="1" presStyleCnt="6" custScaleX="216074">
        <dgm:presLayoutVars>
          <dgm:chMax val="1"/>
          <dgm:bulletEnabled val="1"/>
        </dgm:presLayoutVars>
      </dgm:prSet>
      <dgm:spPr/>
    </dgm:pt>
    <dgm:pt modelId="{34A10E59-19EA-4C44-98B2-FD66ED7FED72}" type="pres">
      <dgm:prSet presAssocID="{C7C69A1B-615B-CC42-B29E-51A0DC29EA42}" presName="childNode" presStyleLbl="revTx" presStyleIdx="0" presStyleCnt="0">
        <dgm:presLayoutVars>
          <dgm:bulletEnabled val="1"/>
        </dgm:presLayoutVars>
      </dgm:prSet>
      <dgm:spPr/>
    </dgm:pt>
    <dgm:pt modelId="{18FEB7A2-CAAE-BF4F-A936-DC630A8F849A}" type="pres">
      <dgm:prSet presAssocID="{66E5D708-EAE6-C145-BD6D-784F206F6E18}" presName="Name25" presStyleLbl="parChTrans1D1" presStyleIdx="1" presStyleCnt="5"/>
      <dgm:spPr/>
    </dgm:pt>
    <dgm:pt modelId="{7BC4F8A8-A6EC-B84B-BAC5-0872F129DF3D}" type="pres">
      <dgm:prSet presAssocID="{528B338B-DB3F-644C-A4AA-B11BF7092E03}" presName="node" presStyleCnt="0"/>
      <dgm:spPr/>
    </dgm:pt>
    <dgm:pt modelId="{823B0B9E-FD63-3943-8E4A-19DCC3FAA76E}" type="pres">
      <dgm:prSet presAssocID="{528B338B-DB3F-644C-A4AA-B11BF7092E03}" presName="parentNode" presStyleLbl="node1" presStyleIdx="2" presStyleCnt="6" custScaleX="196396" custLinFactNeighborX="57936">
        <dgm:presLayoutVars>
          <dgm:chMax val="1"/>
          <dgm:bulletEnabled val="1"/>
        </dgm:presLayoutVars>
      </dgm:prSet>
      <dgm:spPr/>
    </dgm:pt>
    <dgm:pt modelId="{C294C00A-3E7A-9E4D-9EF3-2681E2F7900E}" type="pres">
      <dgm:prSet presAssocID="{528B338B-DB3F-644C-A4AA-B11BF7092E03}" presName="childNode" presStyleLbl="revTx" presStyleIdx="0" presStyleCnt="0">
        <dgm:presLayoutVars>
          <dgm:bulletEnabled val="1"/>
        </dgm:presLayoutVars>
      </dgm:prSet>
      <dgm:spPr/>
    </dgm:pt>
    <dgm:pt modelId="{4493A51A-2EE7-3D4A-9D52-33F82E938B19}" type="pres">
      <dgm:prSet presAssocID="{88D6B14B-E9F5-1B47-8F3E-0E827A94993E}" presName="Name25" presStyleLbl="parChTrans1D1" presStyleIdx="2" presStyleCnt="5"/>
      <dgm:spPr/>
    </dgm:pt>
    <dgm:pt modelId="{6914C6B1-0E61-DE47-8705-57B3CD0F8B17}" type="pres">
      <dgm:prSet presAssocID="{C90265C1-43FE-0940-9744-9A66D5D09847}" presName="node" presStyleCnt="0"/>
      <dgm:spPr/>
    </dgm:pt>
    <dgm:pt modelId="{FD7EA46E-C07B-C54F-95B4-1D6FAD86AB8D}" type="pres">
      <dgm:prSet presAssocID="{C90265C1-43FE-0940-9744-9A66D5D09847}" presName="parentNode" presStyleLbl="node1" presStyleIdx="3" presStyleCnt="6" custScaleX="198935" custLinFactX="12251" custLinFactNeighborX="100000">
        <dgm:presLayoutVars>
          <dgm:chMax val="1"/>
          <dgm:bulletEnabled val="1"/>
        </dgm:presLayoutVars>
      </dgm:prSet>
      <dgm:spPr/>
    </dgm:pt>
    <dgm:pt modelId="{81DB1D33-9E47-914C-B89C-235769AB57BB}" type="pres">
      <dgm:prSet presAssocID="{C90265C1-43FE-0940-9744-9A66D5D09847}" presName="childNode" presStyleLbl="revTx" presStyleIdx="0" presStyleCnt="0">
        <dgm:presLayoutVars>
          <dgm:bulletEnabled val="1"/>
        </dgm:presLayoutVars>
      </dgm:prSet>
      <dgm:spPr/>
    </dgm:pt>
    <dgm:pt modelId="{F95BF828-AC1F-FF4A-BBAE-4EF9BF4C14E7}" type="pres">
      <dgm:prSet presAssocID="{1B4D4EF3-0FD7-5347-973C-9BF0E63B6F71}" presName="Name25" presStyleLbl="parChTrans1D1" presStyleIdx="3" presStyleCnt="5"/>
      <dgm:spPr/>
    </dgm:pt>
    <dgm:pt modelId="{7AE42EB1-7E4E-CB41-8F4D-420959E6EC76}" type="pres">
      <dgm:prSet presAssocID="{B8B66237-6C65-D04A-81D2-79DC4ED3B65D}" presName="node" presStyleCnt="0"/>
      <dgm:spPr/>
    </dgm:pt>
    <dgm:pt modelId="{9B46A8AA-57DE-4C41-A715-077E43781ED4}" type="pres">
      <dgm:prSet presAssocID="{B8B66237-6C65-D04A-81D2-79DC4ED3B65D}" presName="parentNode" presStyleLbl="node1" presStyleIdx="4" presStyleCnt="6" custScaleX="190831" custLinFactNeighborX="55522">
        <dgm:presLayoutVars>
          <dgm:chMax val="1"/>
          <dgm:bulletEnabled val="1"/>
        </dgm:presLayoutVars>
      </dgm:prSet>
      <dgm:spPr/>
    </dgm:pt>
    <dgm:pt modelId="{5CF985AB-0DBE-C849-94A5-10482B5A67C9}" type="pres">
      <dgm:prSet presAssocID="{B8B66237-6C65-D04A-81D2-79DC4ED3B65D}" presName="childNode" presStyleLbl="revTx" presStyleIdx="0" presStyleCnt="0">
        <dgm:presLayoutVars>
          <dgm:bulletEnabled val="1"/>
        </dgm:presLayoutVars>
      </dgm:prSet>
      <dgm:spPr/>
    </dgm:pt>
    <dgm:pt modelId="{1BA8A702-3B87-254B-9C67-BE9CAFA7B20F}" type="pres">
      <dgm:prSet presAssocID="{6D0E1D9D-11C4-214D-909A-732A109ED530}" presName="Name25" presStyleLbl="parChTrans1D1" presStyleIdx="4" presStyleCnt="5"/>
      <dgm:spPr/>
    </dgm:pt>
    <dgm:pt modelId="{5A757873-B655-5F40-854A-89794C99ED3B}" type="pres">
      <dgm:prSet presAssocID="{33CE12B1-CF3F-8E4E-8A64-63C87924A79D}" presName="node" presStyleCnt="0"/>
      <dgm:spPr/>
    </dgm:pt>
    <dgm:pt modelId="{4923E4FC-F55E-A34D-A027-C34B89A8D772}" type="pres">
      <dgm:prSet presAssocID="{33CE12B1-CF3F-8E4E-8A64-63C87924A79D}" presName="parentNode" presStyleLbl="node1" presStyleIdx="5" presStyleCnt="6" custScaleX="194122">
        <dgm:presLayoutVars>
          <dgm:chMax val="1"/>
          <dgm:bulletEnabled val="1"/>
        </dgm:presLayoutVars>
      </dgm:prSet>
      <dgm:spPr/>
    </dgm:pt>
    <dgm:pt modelId="{09BEC066-01D8-BD47-A79D-49C0ED8CA50A}" type="pres">
      <dgm:prSet presAssocID="{33CE12B1-CF3F-8E4E-8A64-63C87924A79D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99BE441B-C4A0-6644-9FE8-A18245246ED3}" type="presOf" srcId="{63FC219C-092C-6840-9915-6C5F4614748B}" destId="{E813C06C-F63A-C148-A1CA-A18BC1FC6BE1}" srcOrd="0" destOrd="0" presId="urn:microsoft.com/office/officeart/2005/8/layout/radial2"/>
    <dgm:cxn modelId="{AADCD91C-F110-994C-A4F4-D8E303D8AE82}" type="presOf" srcId="{6D0E1D9D-11C4-214D-909A-732A109ED530}" destId="{1BA8A702-3B87-254B-9C67-BE9CAFA7B20F}" srcOrd="0" destOrd="0" presId="urn:microsoft.com/office/officeart/2005/8/layout/radial2"/>
    <dgm:cxn modelId="{024A8F20-E85C-7A40-B727-9851BF9850C0}" type="presOf" srcId="{C90265C1-43FE-0940-9744-9A66D5D09847}" destId="{FD7EA46E-C07B-C54F-95B4-1D6FAD86AB8D}" srcOrd="0" destOrd="0" presId="urn:microsoft.com/office/officeart/2005/8/layout/radial2"/>
    <dgm:cxn modelId="{ABC94123-FD83-144F-A045-79EECE66771E}" type="presOf" srcId="{88D6B14B-E9F5-1B47-8F3E-0E827A94993E}" destId="{4493A51A-2EE7-3D4A-9D52-33F82E938B19}" srcOrd="0" destOrd="0" presId="urn:microsoft.com/office/officeart/2005/8/layout/radial2"/>
    <dgm:cxn modelId="{5F526141-EC66-394E-A4B7-95C0909951B8}" type="presOf" srcId="{1B4D4EF3-0FD7-5347-973C-9BF0E63B6F71}" destId="{F95BF828-AC1F-FF4A-BBAE-4EF9BF4C14E7}" srcOrd="0" destOrd="0" presId="urn:microsoft.com/office/officeart/2005/8/layout/radial2"/>
    <dgm:cxn modelId="{2E04B241-6D02-A44B-9CBC-EA0BACB87E27}" type="presOf" srcId="{B8B66237-6C65-D04A-81D2-79DC4ED3B65D}" destId="{9B46A8AA-57DE-4C41-A715-077E43781ED4}" srcOrd="0" destOrd="0" presId="urn:microsoft.com/office/officeart/2005/8/layout/radial2"/>
    <dgm:cxn modelId="{224EA963-C29E-7045-A11E-D6B5B5831EEE}" srcId="{63FC219C-092C-6840-9915-6C5F4614748B}" destId="{C7C69A1B-615B-CC42-B29E-51A0DC29EA42}" srcOrd="0" destOrd="0" parTransId="{F72A72A9-1FF1-B64D-948D-BC8498B3198D}" sibTransId="{7F7C69D3-2017-EB42-95DA-7CA78BDC9F4D}"/>
    <dgm:cxn modelId="{7C0AEA8C-1F23-3841-B235-283942613F21}" type="presOf" srcId="{33CE12B1-CF3F-8E4E-8A64-63C87924A79D}" destId="{4923E4FC-F55E-A34D-A027-C34B89A8D772}" srcOrd="0" destOrd="0" presId="urn:microsoft.com/office/officeart/2005/8/layout/radial2"/>
    <dgm:cxn modelId="{FB28A6AD-8C23-904E-9F7F-318B7EAD0A9A}" type="presOf" srcId="{F72A72A9-1FF1-B64D-948D-BC8498B3198D}" destId="{6F9B466E-2C0C-C844-AEA4-77A2173E9905}" srcOrd="0" destOrd="0" presId="urn:microsoft.com/office/officeart/2005/8/layout/radial2"/>
    <dgm:cxn modelId="{43363FB6-C537-884F-8D26-6D962D8987BD}" srcId="{63FC219C-092C-6840-9915-6C5F4614748B}" destId="{33CE12B1-CF3F-8E4E-8A64-63C87924A79D}" srcOrd="4" destOrd="0" parTransId="{6D0E1D9D-11C4-214D-909A-732A109ED530}" sibTransId="{347C957C-9CA3-CA41-BD68-07A2138A212E}"/>
    <dgm:cxn modelId="{219A14B7-40C4-4E48-BB0C-CFA97F8AD050}" srcId="{63FC219C-092C-6840-9915-6C5F4614748B}" destId="{528B338B-DB3F-644C-A4AA-B11BF7092E03}" srcOrd="1" destOrd="0" parTransId="{66E5D708-EAE6-C145-BD6D-784F206F6E18}" sibTransId="{A088EE13-C2DE-924C-817E-9D9450D2F489}"/>
    <dgm:cxn modelId="{A40284C4-2C45-C64D-B493-9DF41BE3C61B}" srcId="{63FC219C-092C-6840-9915-6C5F4614748B}" destId="{B8B66237-6C65-D04A-81D2-79DC4ED3B65D}" srcOrd="3" destOrd="0" parTransId="{1B4D4EF3-0FD7-5347-973C-9BF0E63B6F71}" sibTransId="{B61022AB-42F6-AC4B-B274-D81C3F5661C6}"/>
    <dgm:cxn modelId="{FAA2B1D3-7596-B546-ADC4-3254ABC9C394}" type="presOf" srcId="{528B338B-DB3F-644C-A4AA-B11BF7092E03}" destId="{823B0B9E-FD63-3943-8E4A-19DCC3FAA76E}" srcOrd="0" destOrd="0" presId="urn:microsoft.com/office/officeart/2005/8/layout/radial2"/>
    <dgm:cxn modelId="{D505D1F4-3C73-0A49-B012-88849069A02D}" type="presOf" srcId="{C7C69A1B-615B-CC42-B29E-51A0DC29EA42}" destId="{9E0CE023-046A-DE47-B0AB-CD94CD38B57E}" srcOrd="0" destOrd="0" presId="urn:microsoft.com/office/officeart/2005/8/layout/radial2"/>
    <dgm:cxn modelId="{26CAB3FA-F15E-0141-8B9F-BCB7767C4C43}" srcId="{63FC219C-092C-6840-9915-6C5F4614748B}" destId="{C90265C1-43FE-0940-9744-9A66D5D09847}" srcOrd="2" destOrd="0" parTransId="{88D6B14B-E9F5-1B47-8F3E-0E827A94993E}" sibTransId="{DC160F08-FC9E-974D-AF38-4EF5B384466C}"/>
    <dgm:cxn modelId="{3FEBC1FB-B5E0-E04B-BDCD-C8367D77AF78}" type="presOf" srcId="{66E5D708-EAE6-C145-BD6D-784F206F6E18}" destId="{18FEB7A2-CAAE-BF4F-A936-DC630A8F849A}" srcOrd="0" destOrd="0" presId="urn:microsoft.com/office/officeart/2005/8/layout/radial2"/>
    <dgm:cxn modelId="{7258A79B-D60D-614F-AE63-11A7B349B43A}" type="presParOf" srcId="{E813C06C-F63A-C148-A1CA-A18BC1FC6BE1}" destId="{DADA4C54-E12B-0242-9A32-B6A00247B585}" srcOrd="0" destOrd="0" presId="urn:microsoft.com/office/officeart/2005/8/layout/radial2"/>
    <dgm:cxn modelId="{FD34FC8D-D505-884B-9F52-E06909AE3F11}" type="presParOf" srcId="{DADA4C54-E12B-0242-9A32-B6A00247B585}" destId="{2653B62F-EDE5-C740-88D4-BD21FE2E2313}" srcOrd="0" destOrd="0" presId="urn:microsoft.com/office/officeart/2005/8/layout/radial2"/>
    <dgm:cxn modelId="{893F230D-9065-4C47-900F-F019FCB7CEFC}" type="presParOf" srcId="{2653B62F-EDE5-C740-88D4-BD21FE2E2313}" destId="{8F694F03-ABBE-D644-BE57-D85C86E736E3}" srcOrd="0" destOrd="0" presId="urn:microsoft.com/office/officeart/2005/8/layout/radial2"/>
    <dgm:cxn modelId="{65C0C09F-B8F9-2146-9E8B-FA8C4B36A0C2}" type="presParOf" srcId="{2653B62F-EDE5-C740-88D4-BD21FE2E2313}" destId="{1F94AD58-8CE4-004F-BEE4-1AE18AD842E4}" srcOrd="1" destOrd="0" presId="urn:microsoft.com/office/officeart/2005/8/layout/radial2"/>
    <dgm:cxn modelId="{49BC3D9B-B4A3-EE45-9FA1-BB308D80F722}" type="presParOf" srcId="{DADA4C54-E12B-0242-9A32-B6A00247B585}" destId="{6F9B466E-2C0C-C844-AEA4-77A2173E9905}" srcOrd="1" destOrd="0" presId="urn:microsoft.com/office/officeart/2005/8/layout/radial2"/>
    <dgm:cxn modelId="{B66D9FC9-48A3-F843-9F66-100DBFE6B15D}" type="presParOf" srcId="{DADA4C54-E12B-0242-9A32-B6A00247B585}" destId="{9DFCDB30-DF30-7D4C-A9CE-2C80E0CC18F0}" srcOrd="2" destOrd="0" presId="urn:microsoft.com/office/officeart/2005/8/layout/radial2"/>
    <dgm:cxn modelId="{AA2E0B6D-74A6-7442-AA84-8899F9C4ED2F}" type="presParOf" srcId="{9DFCDB30-DF30-7D4C-A9CE-2C80E0CC18F0}" destId="{9E0CE023-046A-DE47-B0AB-CD94CD38B57E}" srcOrd="0" destOrd="0" presId="urn:microsoft.com/office/officeart/2005/8/layout/radial2"/>
    <dgm:cxn modelId="{927EFB7C-9ED0-AD45-9238-0231CA8EA1E0}" type="presParOf" srcId="{9DFCDB30-DF30-7D4C-A9CE-2C80E0CC18F0}" destId="{34A10E59-19EA-4C44-98B2-FD66ED7FED72}" srcOrd="1" destOrd="0" presId="urn:microsoft.com/office/officeart/2005/8/layout/radial2"/>
    <dgm:cxn modelId="{F695DD0F-AC8E-0F46-8C07-50081AB1B43B}" type="presParOf" srcId="{DADA4C54-E12B-0242-9A32-B6A00247B585}" destId="{18FEB7A2-CAAE-BF4F-A936-DC630A8F849A}" srcOrd="3" destOrd="0" presId="urn:microsoft.com/office/officeart/2005/8/layout/radial2"/>
    <dgm:cxn modelId="{702FC450-CFAB-8549-8CD3-C322872AEDAF}" type="presParOf" srcId="{DADA4C54-E12B-0242-9A32-B6A00247B585}" destId="{7BC4F8A8-A6EC-B84B-BAC5-0872F129DF3D}" srcOrd="4" destOrd="0" presId="urn:microsoft.com/office/officeart/2005/8/layout/radial2"/>
    <dgm:cxn modelId="{37119C09-6240-4643-9944-6C41E74EF067}" type="presParOf" srcId="{7BC4F8A8-A6EC-B84B-BAC5-0872F129DF3D}" destId="{823B0B9E-FD63-3943-8E4A-19DCC3FAA76E}" srcOrd="0" destOrd="0" presId="urn:microsoft.com/office/officeart/2005/8/layout/radial2"/>
    <dgm:cxn modelId="{16406AC0-70EF-CF46-A6D1-AB2E1462F205}" type="presParOf" srcId="{7BC4F8A8-A6EC-B84B-BAC5-0872F129DF3D}" destId="{C294C00A-3E7A-9E4D-9EF3-2681E2F7900E}" srcOrd="1" destOrd="0" presId="urn:microsoft.com/office/officeart/2005/8/layout/radial2"/>
    <dgm:cxn modelId="{084A4383-6917-A249-9740-62F6D4BAC7C4}" type="presParOf" srcId="{DADA4C54-E12B-0242-9A32-B6A00247B585}" destId="{4493A51A-2EE7-3D4A-9D52-33F82E938B19}" srcOrd="5" destOrd="0" presId="urn:microsoft.com/office/officeart/2005/8/layout/radial2"/>
    <dgm:cxn modelId="{1E2FD319-DDFE-4A4A-8B94-C963B153656B}" type="presParOf" srcId="{DADA4C54-E12B-0242-9A32-B6A00247B585}" destId="{6914C6B1-0E61-DE47-8705-57B3CD0F8B17}" srcOrd="6" destOrd="0" presId="urn:microsoft.com/office/officeart/2005/8/layout/radial2"/>
    <dgm:cxn modelId="{964EEBC0-1938-C24E-95E9-6CD8B11D2C55}" type="presParOf" srcId="{6914C6B1-0E61-DE47-8705-57B3CD0F8B17}" destId="{FD7EA46E-C07B-C54F-95B4-1D6FAD86AB8D}" srcOrd="0" destOrd="0" presId="urn:microsoft.com/office/officeart/2005/8/layout/radial2"/>
    <dgm:cxn modelId="{81435F2A-0C91-5540-833E-D228D39EB126}" type="presParOf" srcId="{6914C6B1-0E61-DE47-8705-57B3CD0F8B17}" destId="{81DB1D33-9E47-914C-B89C-235769AB57BB}" srcOrd="1" destOrd="0" presId="urn:microsoft.com/office/officeart/2005/8/layout/radial2"/>
    <dgm:cxn modelId="{3FDA3144-BE06-0143-B4E2-D43A4002B750}" type="presParOf" srcId="{DADA4C54-E12B-0242-9A32-B6A00247B585}" destId="{F95BF828-AC1F-FF4A-BBAE-4EF9BF4C14E7}" srcOrd="7" destOrd="0" presId="urn:microsoft.com/office/officeart/2005/8/layout/radial2"/>
    <dgm:cxn modelId="{34ED92FC-CF66-1A49-8033-AE4E8A7CC671}" type="presParOf" srcId="{DADA4C54-E12B-0242-9A32-B6A00247B585}" destId="{7AE42EB1-7E4E-CB41-8F4D-420959E6EC76}" srcOrd="8" destOrd="0" presId="urn:microsoft.com/office/officeart/2005/8/layout/radial2"/>
    <dgm:cxn modelId="{AB945ACE-C3A6-9947-AAFA-CD532AF1351F}" type="presParOf" srcId="{7AE42EB1-7E4E-CB41-8F4D-420959E6EC76}" destId="{9B46A8AA-57DE-4C41-A715-077E43781ED4}" srcOrd="0" destOrd="0" presId="urn:microsoft.com/office/officeart/2005/8/layout/radial2"/>
    <dgm:cxn modelId="{6D0C7CF0-8F8E-1743-A37B-1757AF099D26}" type="presParOf" srcId="{7AE42EB1-7E4E-CB41-8F4D-420959E6EC76}" destId="{5CF985AB-0DBE-C849-94A5-10482B5A67C9}" srcOrd="1" destOrd="0" presId="urn:microsoft.com/office/officeart/2005/8/layout/radial2"/>
    <dgm:cxn modelId="{A7DCF48E-1A2B-9A4E-BCD0-741D36BB814D}" type="presParOf" srcId="{DADA4C54-E12B-0242-9A32-B6A00247B585}" destId="{1BA8A702-3B87-254B-9C67-BE9CAFA7B20F}" srcOrd="9" destOrd="0" presId="urn:microsoft.com/office/officeart/2005/8/layout/radial2"/>
    <dgm:cxn modelId="{6BC1BFFC-DB38-C246-8244-83A68FF86B9C}" type="presParOf" srcId="{DADA4C54-E12B-0242-9A32-B6A00247B585}" destId="{5A757873-B655-5F40-854A-89794C99ED3B}" srcOrd="10" destOrd="0" presId="urn:microsoft.com/office/officeart/2005/8/layout/radial2"/>
    <dgm:cxn modelId="{B9A9E43F-21AA-7A4C-BFF8-057D16B5053C}" type="presParOf" srcId="{5A757873-B655-5F40-854A-89794C99ED3B}" destId="{4923E4FC-F55E-A34D-A027-C34B89A8D772}" srcOrd="0" destOrd="0" presId="urn:microsoft.com/office/officeart/2005/8/layout/radial2"/>
    <dgm:cxn modelId="{D269B2DC-FF46-E649-B27D-F03AEBAFFDD1}" type="presParOf" srcId="{5A757873-B655-5F40-854A-89794C99ED3B}" destId="{09BEC066-01D8-BD47-A79D-49C0ED8CA50A}" srcOrd="1" destOrd="0" presId="urn:microsoft.com/office/officeart/2005/8/layout/radial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EE49FB-D99A-FE4C-AE57-98243BA7D3D8}">
      <dsp:nvSpPr>
        <dsp:cNvPr id="0" name=""/>
        <dsp:cNvSpPr/>
      </dsp:nvSpPr>
      <dsp:spPr>
        <a:xfrm rot="1759890">
          <a:off x="2594595" y="2726391"/>
          <a:ext cx="1365938" cy="48427"/>
        </a:xfrm>
        <a:custGeom>
          <a:avLst/>
          <a:gdLst/>
          <a:ahLst/>
          <a:cxnLst/>
          <a:rect l="0" t="0" r="0" b="0"/>
          <a:pathLst>
            <a:path>
              <a:moveTo>
                <a:pt x="0" y="24213"/>
              </a:moveTo>
              <a:lnTo>
                <a:pt x="1365938" y="24213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02B364-7B40-C04D-8E6B-7E693D778FA3}">
      <dsp:nvSpPr>
        <dsp:cNvPr id="0" name=""/>
        <dsp:cNvSpPr/>
      </dsp:nvSpPr>
      <dsp:spPr>
        <a:xfrm>
          <a:off x="2682151" y="2007786"/>
          <a:ext cx="1736900" cy="48427"/>
        </a:xfrm>
        <a:custGeom>
          <a:avLst/>
          <a:gdLst/>
          <a:ahLst/>
          <a:cxnLst/>
          <a:rect l="0" t="0" r="0" b="0"/>
          <a:pathLst>
            <a:path>
              <a:moveTo>
                <a:pt x="0" y="24213"/>
              </a:moveTo>
              <a:lnTo>
                <a:pt x="1736900" y="24213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9B3F2E-5A9E-DE44-ACC5-18EF35E4B351}">
      <dsp:nvSpPr>
        <dsp:cNvPr id="0" name=""/>
        <dsp:cNvSpPr/>
      </dsp:nvSpPr>
      <dsp:spPr>
        <a:xfrm rot="19751186">
          <a:off x="2595108" y="1284271"/>
          <a:ext cx="1233236" cy="48427"/>
        </a:xfrm>
        <a:custGeom>
          <a:avLst/>
          <a:gdLst/>
          <a:ahLst/>
          <a:cxnLst/>
          <a:rect l="0" t="0" r="0" b="0"/>
          <a:pathLst>
            <a:path>
              <a:moveTo>
                <a:pt x="0" y="24213"/>
              </a:moveTo>
              <a:lnTo>
                <a:pt x="1233236" y="24213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633380-DF03-DB4F-8CC5-05ABCBF28057}">
      <dsp:nvSpPr>
        <dsp:cNvPr id="0" name=""/>
        <dsp:cNvSpPr/>
      </dsp:nvSpPr>
      <dsp:spPr>
        <a:xfrm>
          <a:off x="157938" y="721185"/>
          <a:ext cx="3167962" cy="2723642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15821" t="-15" r="19807" b="-1008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1394AC-9514-2746-BA50-FE1B9E915AFC}">
      <dsp:nvSpPr>
        <dsp:cNvPr id="0" name=""/>
        <dsp:cNvSpPr/>
      </dsp:nvSpPr>
      <dsp:spPr>
        <a:xfrm>
          <a:off x="3478214" y="939"/>
          <a:ext cx="1887068" cy="1171677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 err="1"/>
            <a:t>PVBs</a:t>
          </a:r>
          <a:endParaRPr lang="it-IT" sz="3200" kern="1200" dirty="0"/>
        </a:p>
      </dsp:txBody>
      <dsp:txXfrm>
        <a:off x="3754569" y="172527"/>
        <a:ext cx="1334358" cy="828501"/>
      </dsp:txXfrm>
    </dsp:sp>
    <dsp:sp modelId="{D6A691AB-63AF-794D-9D2C-68A472C3AC81}">
      <dsp:nvSpPr>
        <dsp:cNvPr id="0" name=""/>
        <dsp:cNvSpPr/>
      </dsp:nvSpPr>
      <dsp:spPr>
        <a:xfrm>
          <a:off x="4419051" y="1446161"/>
          <a:ext cx="1861783" cy="1171677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 err="1"/>
            <a:t>Inverted</a:t>
          </a:r>
          <a:r>
            <a:rPr lang="it-IT" sz="2400" kern="1200" dirty="0"/>
            <a:t> T-</a:t>
          </a:r>
          <a:r>
            <a:rPr lang="it-IT" sz="2400" kern="1200" dirty="0" err="1"/>
            <a:t>wave</a:t>
          </a:r>
          <a:endParaRPr lang="it-IT" sz="2400" kern="1200" dirty="0"/>
        </a:p>
      </dsp:txBody>
      <dsp:txXfrm>
        <a:off x="4691703" y="1617749"/>
        <a:ext cx="1316479" cy="828501"/>
      </dsp:txXfrm>
    </dsp:sp>
    <dsp:sp modelId="{0437CD6C-2246-4F4E-9A4F-B68AA47E00F3}">
      <dsp:nvSpPr>
        <dsp:cNvPr id="0" name=""/>
        <dsp:cNvSpPr/>
      </dsp:nvSpPr>
      <dsp:spPr>
        <a:xfrm>
          <a:off x="3629296" y="2892322"/>
          <a:ext cx="1886178" cy="1171677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LQRSV</a:t>
          </a:r>
        </a:p>
      </dsp:txBody>
      <dsp:txXfrm>
        <a:off x="3905520" y="3063910"/>
        <a:ext cx="1333730" cy="8285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8A702-3B87-254B-9C67-BE9CAFA7B20F}">
      <dsp:nvSpPr>
        <dsp:cNvPr id="0" name=""/>
        <dsp:cNvSpPr/>
      </dsp:nvSpPr>
      <dsp:spPr>
        <a:xfrm rot="3489028">
          <a:off x="1914225" y="3223696"/>
          <a:ext cx="1241763" cy="35419"/>
        </a:xfrm>
        <a:custGeom>
          <a:avLst/>
          <a:gdLst/>
          <a:ahLst/>
          <a:cxnLst/>
          <a:rect l="0" t="0" r="0" b="0"/>
          <a:pathLst>
            <a:path>
              <a:moveTo>
                <a:pt x="0" y="17709"/>
              </a:moveTo>
              <a:lnTo>
                <a:pt x="1241763" y="17709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BF828-AC1F-FF4A-BBAE-4EF9BF4C14E7}">
      <dsp:nvSpPr>
        <dsp:cNvPr id="0" name=""/>
        <dsp:cNvSpPr/>
      </dsp:nvSpPr>
      <dsp:spPr>
        <a:xfrm rot="1502201">
          <a:off x="2317801" y="2728893"/>
          <a:ext cx="1290864" cy="35419"/>
        </a:xfrm>
        <a:custGeom>
          <a:avLst/>
          <a:gdLst/>
          <a:ahLst/>
          <a:cxnLst/>
          <a:rect l="0" t="0" r="0" b="0"/>
          <a:pathLst>
            <a:path>
              <a:moveTo>
                <a:pt x="0" y="17709"/>
              </a:moveTo>
              <a:lnTo>
                <a:pt x="1290864" y="17709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93A51A-2EE7-3D4A-9D52-33F82E938B19}">
      <dsp:nvSpPr>
        <dsp:cNvPr id="0" name=""/>
        <dsp:cNvSpPr/>
      </dsp:nvSpPr>
      <dsp:spPr>
        <a:xfrm>
          <a:off x="2378448" y="2244910"/>
          <a:ext cx="1583990" cy="35419"/>
        </a:xfrm>
        <a:custGeom>
          <a:avLst/>
          <a:gdLst/>
          <a:ahLst/>
          <a:cxnLst/>
          <a:rect l="0" t="0" r="0" b="0"/>
          <a:pathLst>
            <a:path>
              <a:moveTo>
                <a:pt x="0" y="17709"/>
              </a:moveTo>
              <a:lnTo>
                <a:pt x="1583990" y="17709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FEB7A2-CAAE-BF4F-A936-DC630A8F849A}">
      <dsp:nvSpPr>
        <dsp:cNvPr id="0" name=""/>
        <dsp:cNvSpPr/>
      </dsp:nvSpPr>
      <dsp:spPr>
        <a:xfrm rot="20105827">
          <a:off x="2318351" y="1763187"/>
          <a:ext cx="1292716" cy="35419"/>
        </a:xfrm>
        <a:custGeom>
          <a:avLst/>
          <a:gdLst/>
          <a:ahLst/>
          <a:cxnLst/>
          <a:rect l="0" t="0" r="0" b="0"/>
          <a:pathLst>
            <a:path>
              <a:moveTo>
                <a:pt x="0" y="17709"/>
              </a:moveTo>
              <a:lnTo>
                <a:pt x="1292716" y="17709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9B466E-2C0C-C844-AEA4-77A2173E9905}">
      <dsp:nvSpPr>
        <dsp:cNvPr id="0" name=""/>
        <dsp:cNvSpPr/>
      </dsp:nvSpPr>
      <dsp:spPr>
        <a:xfrm rot="18082735">
          <a:off x="1907354" y="1268054"/>
          <a:ext cx="1230979" cy="35419"/>
        </a:xfrm>
        <a:custGeom>
          <a:avLst/>
          <a:gdLst/>
          <a:ahLst/>
          <a:cxnLst/>
          <a:rect l="0" t="0" r="0" b="0"/>
          <a:pathLst>
            <a:path>
              <a:moveTo>
                <a:pt x="0" y="17709"/>
              </a:moveTo>
              <a:lnTo>
                <a:pt x="1230979" y="17709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94AD58-8CE4-004F-BEE4-1AE18AD842E4}">
      <dsp:nvSpPr>
        <dsp:cNvPr id="0" name=""/>
        <dsp:cNvSpPr/>
      </dsp:nvSpPr>
      <dsp:spPr>
        <a:xfrm>
          <a:off x="491294" y="1333133"/>
          <a:ext cx="2871536" cy="1858974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CE023-046A-DE47-B0AB-CD94CD38B57E}">
      <dsp:nvSpPr>
        <dsp:cNvPr id="0" name=""/>
        <dsp:cNvSpPr/>
      </dsp:nvSpPr>
      <dsp:spPr>
        <a:xfrm>
          <a:off x="2234429" y="1039"/>
          <a:ext cx="1671989" cy="773804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i="0" kern="1200" dirty="0" err="1">
              <a:latin typeface="Arial Black" panose="020B0604020202020204" pitchFamily="34" charset="0"/>
              <a:cs typeface="Arial Black" panose="020B0604020202020204" pitchFamily="34" charset="0"/>
            </a:rPr>
            <a:t>Obesity</a:t>
          </a:r>
          <a:endParaRPr lang="it-IT" sz="1800" b="1" i="0" kern="1200" dirty="0">
            <a:latin typeface="Arial Black" panose="020B0604020202020204" pitchFamily="34" charset="0"/>
            <a:cs typeface="Arial Black" panose="020B0604020202020204" pitchFamily="34" charset="0"/>
          </a:endParaRPr>
        </a:p>
      </dsp:txBody>
      <dsp:txXfrm>
        <a:off x="2479286" y="114360"/>
        <a:ext cx="1182275" cy="547162"/>
      </dsp:txXfrm>
    </dsp:sp>
    <dsp:sp modelId="{823B0B9E-FD63-3943-8E4A-19DCC3FAA76E}">
      <dsp:nvSpPr>
        <dsp:cNvPr id="0" name=""/>
        <dsp:cNvSpPr/>
      </dsp:nvSpPr>
      <dsp:spPr>
        <a:xfrm>
          <a:off x="3352615" y="861149"/>
          <a:ext cx="1519720" cy="773804"/>
        </a:xfrm>
        <a:prstGeom prst="ellipse">
          <a:avLst/>
        </a:prstGeom>
        <a:solidFill>
          <a:srgbClr val="0432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i="0" kern="1200" dirty="0" err="1">
              <a:latin typeface="Arial Black" panose="020B0604020202020204" pitchFamily="34" charset="0"/>
              <a:cs typeface="Arial Black" panose="020B0604020202020204" pitchFamily="34" charset="0"/>
            </a:rPr>
            <a:t>Enphysema</a:t>
          </a:r>
          <a:endParaRPr lang="it-IT" sz="1800" b="1" i="0" kern="1200" dirty="0">
            <a:latin typeface="Arial Black" panose="020B0604020202020204" pitchFamily="34" charset="0"/>
            <a:cs typeface="Arial Black" panose="020B0604020202020204" pitchFamily="34" charset="0"/>
          </a:endParaRPr>
        </a:p>
      </dsp:txBody>
      <dsp:txXfrm>
        <a:off x="3575173" y="974470"/>
        <a:ext cx="1074604" cy="547162"/>
      </dsp:txXfrm>
    </dsp:sp>
    <dsp:sp modelId="{FD7EA46E-C07B-C54F-95B4-1D6FAD86AB8D}">
      <dsp:nvSpPr>
        <dsp:cNvPr id="0" name=""/>
        <dsp:cNvSpPr/>
      </dsp:nvSpPr>
      <dsp:spPr>
        <a:xfrm>
          <a:off x="3962438" y="1875718"/>
          <a:ext cx="1539367" cy="77380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i="0" kern="1200" dirty="0" err="1">
              <a:latin typeface="Arial Black" panose="020B0604020202020204" pitchFamily="34" charset="0"/>
              <a:cs typeface="Arial Black" panose="020B0604020202020204" pitchFamily="34" charset="0"/>
            </a:rPr>
            <a:t>Amyloidosis</a:t>
          </a:r>
          <a:r>
            <a:rPr lang="it-IT" sz="1800" b="1" i="0" kern="1200" dirty="0">
              <a:latin typeface="Arial Black" panose="020B0604020202020204" pitchFamily="34" charset="0"/>
              <a:cs typeface="Arial Black" panose="020B0604020202020204" pitchFamily="34" charset="0"/>
            </a:rPr>
            <a:t> </a:t>
          </a:r>
        </a:p>
      </dsp:txBody>
      <dsp:txXfrm>
        <a:off x="4187873" y="1989039"/>
        <a:ext cx="1088497" cy="547162"/>
      </dsp:txXfrm>
    </dsp:sp>
    <dsp:sp modelId="{9B46A8AA-57DE-4C41-A715-077E43781ED4}">
      <dsp:nvSpPr>
        <dsp:cNvPr id="0" name=""/>
        <dsp:cNvSpPr/>
      </dsp:nvSpPr>
      <dsp:spPr>
        <a:xfrm>
          <a:off x="3360850" y="2890287"/>
          <a:ext cx="1476658" cy="773804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i="0" kern="1200" dirty="0">
              <a:latin typeface="Arial Black" panose="020B0604020202020204" pitchFamily="34" charset="0"/>
              <a:cs typeface="Arial Black" panose="020B0604020202020204" pitchFamily="34" charset="0"/>
            </a:rPr>
            <a:t>ARVC</a:t>
          </a:r>
        </a:p>
      </dsp:txBody>
      <dsp:txXfrm>
        <a:off x="3577102" y="3003608"/>
        <a:ext cx="1044154" cy="547162"/>
      </dsp:txXfrm>
    </dsp:sp>
    <dsp:sp modelId="{4923E4FC-F55E-A34D-A027-C34B89A8D772}">
      <dsp:nvSpPr>
        <dsp:cNvPr id="0" name=""/>
        <dsp:cNvSpPr/>
      </dsp:nvSpPr>
      <dsp:spPr>
        <a:xfrm>
          <a:off x="2340595" y="3750396"/>
          <a:ext cx="1502124" cy="773804"/>
        </a:xfrm>
        <a:prstGeom prst="ellipse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i="0" kern="1200" dirty="0" err="1">
              <a:latin typeface="Arial Black" panose="020B0604020202020204" pitchFamily="34" charset="0"/>
              <a:cs typeface="Arial Black" panose="020B0604020202020204" pitchFamily="34" charset="0"/>
            </a:rPr>
            <a:t>Pericar</a:t>
          </a:r>
          <a:r>
            <a:rPr lang="it-IT" sz="1800" b="1" i="0" kern="1200" dirty="0">
              <a:latin typeface="Arial Black" panose="020B0604020202020204" pitchFamily="34" charset="0"/>
              <a:cs typeface="Arial Black" panose="020B0604020202020204" pitchFamily="34" charset="0"/>
            </a:rPr>
            <a:t>. </a:t>
          </a:r>
          <a:r>
            <a:rPr lang="it-IT" sz="1800" b="1" i="0" kern="1200" dirty="0" err="1">
              <a:latin typeface="Arial Black" panose="020B0604020202020204" pitchFamily="34" charset="0"/>
              <a:cs typeface="Arial Black" panose="020B0604020202020204" pitchFamily="34" charset="0"/>
            </a:rPr>
            <a:t>effusion</a:t>
          </a:r>
          <a:endParaRPr lang="it-IT" sz="1800" b="1" i="0" kern="1200" dirty="0">
            <a:latin typeface="Arial Black" panose="020B0604020202020204" pitchFamily="34" charset="0"/>
            <a:cs typeface="Arial Black" panose="020B0604020202020204" pitchFamily="34" charset="0"/>
          </a:endParaRPr>
        </a:p>
      </dsp:txBody>
      <dsp:txXfrm>
        <a:off x="2560576" y="3863717"/>
        <a:ext cx="1062162" cy="547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44A55-3478-B14E-9072-9716547A77EC}" type="datetimeFigureOut">
              <a:rPr lang="en-US" smtClean="0"/>
              <a:t>5/31/23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C0EC9-807B-A04A-AF55-166E02F1EB5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45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1AC1E-BB30-4CD6-A8EB-4D6EA8B33A5B}" type="slidenum">
              <a:rPr lang="it-IT" smtClean="0">
                <a:solidFill>
                  <a:prstClr val="black"/>
                </a:solidFill>
              </a:rPr>
              <a:pPr/>
              <a:t>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80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atleti IMSS 2005-2010: 4,962 di cui:</a:t>
            </a:r>
          </a:p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ECG monitoring: 3,949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24h ECG monitoring: 1,013</a:t>
            </a:r>
          </a:p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 1013: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 generale </a:t>
            </a:r>
            <a:r>
              <a:rPr lang="it-IT" dirty="0"/>
              <a:t>di età compresa tra 15 e 50 anni senza PVCs (&lt;50 PVCs): 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esclusi (&lt;15 e &gt;50 anni/paralimpici):</a:t>
            </a:r>
            <a:r>
              <a:rPr lang="it-IT" dirty="0"/>
              <a:t> 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 studio:</a:t>
            </a:r>
            <a:r>
              <a:rPr lang="it-IT" dirty="0"/>
              <a:t> 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205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1CCA2-14CE-4247-9668-9235BA5EA4DA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554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Fare </a:t>
            </a:r>
            <a:r>
              <a:rPr lang="en-GB" dirty="0" err="1"/>
              <a:t>riferimento</a:t>
            </a:r>
            <a:r>
              <a:rPr lang="en-GB" dirty="0"/>
              <a:t> al </a:t>
            </a:r>
            <a:r>
              <a:rPr lang="en-GB" dirty="0" err="1"/>
              <a:t>lavoro</a:t>
            </a:r>
            <a:r>
              <a:rPr lang="en-GB" dirty="0"/>
              <a:t> </a:t>
            </a:r>
            <a:r>
              <a:rPr lang="en-GB" dirty="0" err="1"/>
              <a:t>iniziale</a:t>
            </a:r>
            <a:r>
              <a:rPr lang="en-GB" dirty="0"/>
              <a:t> di </a:t>
            </a:r>
            <a:r>
              <a:rPr lang="en-GB" dirty="0" err="1"/>
              <a:t>D’Ascenzi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21B15-A259-46D6-B874-ECE3B56EF4E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406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Questa </a:t>
            </a:r>
            <a:r>
              <a:rPr lang="en-GB" dirty="0" err="1"/>
              <a:t>è</a:t>
            </a:r>
            <a:r>
              <a:rPr lang="en-GB" dirty="0"/>
              <a:t> la nostra </a:t>
            </a:r>
            <a:r>
              <a:rPr lang="en-GB" dirty="0" err="1"/>
              <a:t>esperienza</a:t>
            </a:r>
            <a:r>
              <a:rPr lang="en-GB" dirty="0"/>
              <a:t> </a:t>
            </a:r>
            <a:r>
              <a:rPr lang="mr-IN" dirty="0"/>
              <a:t>…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21B15-A259-46D6-B874-ECE3B56EF4E9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1852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atleti IMSS 2005-2010: 4,962 di cui:</a:t>
            </a:r>
          </a:p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ECG monitoring: 3,949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24h ECG monitoring: 1,013</a:t>
            </a:r>
          </a:p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 1013: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 generale </a:t>
            </a:r>
            <a:r>
              <a:rPr lang="it-IT" dirty="0"/>
              <a:t>di età compresa tra 15 e 50 anni senza PVCs (&lt;50 PVCs): 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esclusi (&lt;15 e &gt;50 anni/paralimpici):</a:t>
            </a:r>
            <a:r>
              <a:rPr lang="it-IT" dirty="0"/>
              <a:t> 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 studio:</a:t>
            </a:r>
            <a:r>
              <a:rPr lang="it-IT" dirty="0"/>
              <a:t> 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205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1CCA2-14CE-4247-9668-9235BA5EA4D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4209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BEV </a:t>
            </a:r>
            <a:r>
              <a:rPr lang="en-GB" dirty="0" err="1"/>
              <a:t>indotti</a:t>
            </a:r>
            <a:r>
              <a:rPr lang="en-GB" dirty="0"/>
              <a:t> </a:t>
            </a:r>
            <a:r>
              <a:rPr lang="en-GB" dirty="0" err="1"/>
              <a:t>dall’esercizio</a:t>
            </a:r>
            <a:r>
              <a:rPr lang="en-GB" dirty="0"/>
              <a:t> </a:t>
            </a:r>
            <a:r>
              <a:rPr lang="en-GB" dirty="0" err="1"/>
              <a:t>sonon</a:t>
            </a:r>
            <a:r>
              <a:rPr lang="en-GB" dirty="0"/>
              <a:t> </a:t>
            </a:r>
            <a:r>
              <a:rPr lang="en-GB" dirty="0" err="1"/>
              <a:t>usualmente</a:t>
            </a:r>
            <a:r>
              <a:rPr lang="en-GB" dirty="0"/>
              <a:t> </a:t>
            </a:r>
            <a:r>
              <a:rPr lang="en-GB" dirty="0" err="1"/>
              <a:t>associati</a:t>
            </a:r>
            <a:r>
              <a:rPr lang="en-GB" dirty="0"/>
              <a:t> ad un </a:t>
            </a:r>
            <a:r>
              <a:rPr lang="en-GB" dirty="0" err="1"/>
              <a:t>substrato</a:t>
            </a:r>
            <a:r>
              <a:rPr lang="en-GB" dirty="0"/>
              <a:t> </a:t>
            </a:r>
            <a:r>
              <a:rPr lang="en-GB" dirty="0" err="1"/>
              <a:t>patologico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21B15-A259-46D6-B874-ECE3B56EF4E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398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Questa </a:t>
            </a:r>
            <a:r>
              <a:rPr lang="en-GB" dirty="0" err="1"/>
              <a:t>è</a:t>
            </a:r>
            <a:r>
              <a:rPr lang="en-GB" dirty="0"/>
              <a:t> la nostra </a:t>
            </a:r>
            <a:r>
              <a:rPr lang="en-GB" dirty="0" err="1"/>
              <a:t>esperienza</a:t>
            </a:r>
            <a:r>
              <a:rPr lang="en-GB" dirty="0"/>
              <a:t> </a:t>
            </a:r>
            <a:r>
              <a:rPr lang="mr-IN" dirty="0"/>
              <a:t>…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21B15-A259-46D6-B874-ECE3B56EF4E9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503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atleti IMSS 2005-2010: 4,962 di cui:</a:t>
            </a:r>
          </a:p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</a:t>
            </a:r>
            <a:r>
              <a:rPr lang="it-I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indication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ECG monitoring: 3,949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24h ECG monitoring: 1,013</a:t>
            </a:r>
          </a:p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 1013: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 generale </a:t>
            </a:r>
            <a:r>
              <a:rPr lang="it-IT" dirty="0"/>
              <a:t>di età compresa tra 15 e 50 anni senza PVCs (&lt;50 PVCs): 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esclusi (&lt;15 e &gt;50 anni/paralimpici):</a:t>
            </a:r>
            <a:r>
              <a:rPr lang="it-IT" dirty="0"/>
              <a:t> 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 studio:</a:t>
            </a:r>
            <a:r>
              <a:rPr lang="it-IT" dirty="0"/>
              <a:t> 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205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1CCA2-14CE-4247-9668-9235BA5EA4D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906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8234487-B343-0147-8B18-A7B77332D40E}" type="slidenum">
              <a:rPr lang="en-US">
                <a:latin typeface="Arial" charset="0"/>
              </a:rPr>
              <a:pPr eaLnBrk="1" hangingPunct="1"/>
              <a:t>12</a:t>
            </a:fld>
            <a:endParaRPr lang="en-US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s-E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597A3A9-7643-4EC8-89B0-0AF837880A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+mn-cs"/>
              </a:rPr>
              <a:pPr marL="0" marR="0" lvl="0" indent="0" algn="r" defTabSz="685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+mn-cs"/>
            </a:endParaRPr>
          </a:p>
        </p:txBody>
      </p:sp>
      <p:sp>
        <p:nvSpPr>
          <p:cNvPr id="149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9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950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6856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F0075C76-094D-4A3D-816D-318F2B7BD5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6856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010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61"/>
            <a:ext cx="7772400" cy="1225021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507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8498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28872"/>
            <a:ext cx="2057400" cy="4876271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28872"/>
            <a:ext cx="6019800" cy="4876271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9562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C2774E4-5C64-4C62-984F-3967F8EB8213}"/>
              </a:ext>
            </a:extLst>
          </p:cNvPr>
          <p:cNvCxnSpPr>
            <a:cxnSpLocks/>
          </p:cNvCxnSpPr>
          <p:nvPr userDrawn="1"/>
        </p:nvCxnSpPr>
        <p:spPr>
          <a:xfrm>
            <a:off x="0" y="1017296"/>
            <a:ext cx="9144000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8241F9B-0D2C-427A-A3BB-2BECB174CFED}"/>
              </a:ext>
            </a:extLst>
          </p:cNvPr>
          <p:cNvCxnSpPr>
            <a:cxnSpLocks/>
          </p:cNvCxnSpPr>
          <p:nvPr userDrawn="1"/>
        </p:nvCxnSpPr>
        <p:spPr>
          <a:xfrm>
            <a:off x="1" y="4617696"/>
            <a:ext cx="7020272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80363E9-1308-4C0E-BDA5-CF390AD35CAC}"/>
              </a:ext>
            </a:extLst>
          </p:cNvPr>
          <p:cNvCxnSpPr>
            <a:cxnSpLocks/>
          </p:cNvCxnSpPr>
          <p:nvPr userDrawn="1"/>
        </p:nvCxnSpPr>
        <p:spPr>
          <a:xfrm>
            <a:off x="971600" y="0"/>
            <a:ext cx="0" cy="571500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3F0FED1-B8F9-445B-959A-F64BB176898C}"/>
              </a:ext>
            </a:extLst>
          </p:cNvPr>
          <p:cNvSpPr/>
          <p:nvPr userDrawn="1"/>
        </p:nvSpPr>
        <p:spPr>
          <a:xfrm>
            <a:off x="899592" y="937287"/>
            <a:ext cx="144016" cy="160018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28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F7C9BB3-3FAB-4AF6-A672-13B009C327B3}"/>
              </a:ext>
            </a:extLst>
          </p:cNvPr>
          <p:cNvSpPr/>
          <p:nvPr userDrawn="1"/>
        </p:nvSpPr>
        <p:spPr>
          <a:xfrm>
            <a:off x="899592" y="3977624"/>
            <a:ext cx="144016" cy="160018"/>
          </a:xfrm>
          <a:prstGeom prst="ellipse">
            <a:avLst/>
          </a:prstGeom>
          <a:solidFill>
            <a:srgbClr val="AE1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28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953AD7C-105B-44C2-B8FA-6295064382B1}"/>
              </a:ext>
            </a:extLst>
          </p:cNvPr>
          <p:cNvSpPr/>
          <p:nvPr userDrawn="1"/>
        </p:nvSpPr>
        <p:spPr>
          <a:xfrm>
            <a:off x="899592" y="4537687"/>
            <a:ext cx="144016" cy="160018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28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770CC4A-0144-496C-B843-8E6984A9BF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46" y="4377669"/>
            <a:ext cx="1478536" cy="738938"/>
          </a:xfrm>
          <a:prstGeom prst="rect">
            <a:avLst/>
          </a:prstGeom>
        </p:spPr>
      </p:pic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E87A3DCC-5F52-46C1-83E5-0DCD52BF0A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9228" y="2857504"/>
            <a:ext cx="2930724" cy="9613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  <a:lvl2pPr marL="266678" indent="0">
              <a:buNone/>
              <a:defRPr/>
            </a:lvl2pPr>
            <a:lvl3pPr marL="531770" indent="0">
              <a:buNone/>
              <a:defRPr/>
            </a:lvl3pPr>
            <a:lvl4pPr marL="809560" indent="0">
              <a:buNone/>
              <a:defRPr/>
            </a:lvl4pPr>
            <a:lvl5pPr marL="1076239" indent="0">
              <a:buNone/>
              <a:defRPr/>
            </a:lvl5pPr>
          </a:lstStyle>
          <a:p>
            <a:pPr lvl="0"/>
            <a:r>
              <a:rPr lang="en-US" dirty="0"/>
              <a:t>A short description about the subject of the presentation. Can be used as a subtitle.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C72245EA-CCDD-44D2-815D-356CD05756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9228" y="1337335"/>
            <a:ext cx="4010844" cy="14401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800">
                <a:solidFill>
                  <a:srgbClr val="AE1022"/>
                </a:solidFill>
                <a:latin typeface="+mj-lt"/>
              </a:defRPr>
            </a:lvl1pPr>
            <a:lvl2pPr marL="266678" indent="0">
              <a:buNone/>
              <a:defRPr/>
            </a:lvl2pPr>
            <a:lvl3pPr marL="531770" indent="0">
              <a:buNone/>
              <a:defRPr/>
            </a:lvl3pPr>
            <a:lvl4pPr marL="809560" indent="0">
              <a:buNone/>
              <a:defRPr/>
            </a:lvl4pPr>
            <a:lvl5pPr marL="1076239" indent="0">
              <a:buNone/>
              <a:defRPr/>
            </a:lvl5pPr>
          </a:lstStyle>
          <a:p>
            <a:pPr lvl="0"/>
            <a:r>
              <a:rPr lang="fr-FR" dirty="0"/>
              <a:t>Document Title</a:t>
            </a:r>
          </a:p>
        </p:txBody>
      </p:sp>
      <p:sp>
        <p:nvSpPr>
          <p:cNvPr id="36" name="Espace réservé du texte 32">
            <a:extLst>
              <a:ext uri="{FF2B5EF4-FFF2-40B4-BE49-F238E27FC236}">
                <a16:creationId xmlns:a16="http://schemas.microsoft.com/office/drawing/2014/main" id="{16284A64-7B54-461F-9363-2BE4503F91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9227" y="3897616"/>
            <a:ext cx="2930724" cy="3200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rgbClr val="AE1022"/>
                </a:solidFill>
                <a:latin typeface="+mj-lt"/>
              </a:defRPr>
            </a:lvl1pPr>
            <a:lvl2pPr marL="266678" indent="0">
              <a:buNone/>
              <a:defRPr/>
            </a:lvl2pPr>
            <a:lvl3pPr marL="531770" indent="0">
              <a:buNone/>
              <a:defRPr/>
            </a:lvl3pPr>
            <a:lvl4pPr marL="809560" indent="0">
              <a:buNone/>
              <a:defRPr/>
            </a:lvl4pPr>
            <a:lvl5pPr marL="1076239" indent="0">
              <a:buNone/>
              <a:defRPr/>
            </a:lvl5pPr>
          </a:lstStyle>
          <a:p>
            <a:pPr lvl="0"/>
            <a:r>
              <a:rPr lang="en-US" dirty="0"/>
              <a:t>Presentation date</a:t>
            </a:r>
          </a:p>
        </p:txBody>
      </p:sp>
      <p:pic>
        <p:nvPicPr>
          <p:cNvPr id="12" name="Picture 11" descr="ACCA Word Mark RGB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643707" y="698900"/>
            <a:ext cx="2286185" cy="71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2976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62"/>
            <a:ext cx="7772400" cy="1225021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6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34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02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69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37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04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72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39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892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29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2325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6743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3486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80229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6972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33715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60458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7201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13945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774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333502"/>
            <a:ext cx="4038600" cy="3771636"/>
          </a:xfrm>
        </p:spPr>
        <p:txBody>
          <a:bodyPr/>
          <a:lstStyle>
            <a:lvl1pPr>
              <a:defRPr sz="1650"/>
            </a:lvl1pPr>
            <a:lvl2pPr>
              <a:defRPr sz="1425"/>
            </a:lvl2pPr>
            <a:lvl3pPr>
              <a:defRPr sz="120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333502"/>
            <a:ext cx="4038600" cy="3771636"/>
          </a:xfrm>
        </p:spPr>
        <p:txBody>
          <a:bodyPr/>
          <a:lstStyle>
            <a:lvl1pPr>
              <a:defRPr sz="1650"/>
            </a:lvl1pPr>
            <a:lvl2pPr>
              <a:defRPr sz="1425"/>
            </a:lvl2pPr>
            <a:lvl3pPr>
              <a:defRPr sz="120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773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6"/>
          </a:xfrm>
        </p:spPr>
        <p:txBody>
          <a:bodyPr anchor="b"/>
          <a:lstStyle>
            <a:lvl1pPr marL="0" indent="0">
              <a:buNone/>
              <a:defRPr sz="1425" b="1"/>
            </a:lvl1pPr>
            <a:lvl2pPr marL="267431" indent="0">
              <a:buNone/>
              <a:defRPr sz="1200" b="1"/>
            </a:lvl2pPr>
            <a:lvl3pPr marL="534863" indent="0">
              <a:buNone/>
              <a:defRPr sz="1125" b="1"/>
            </a:lvl3pPr>
            <a:lvl4pPr marL="802295" indent="0">
              <a:buNone/>
              <a:defRPr sz="900" b="1"/>
            </a:lvl4pPr>
            <a:lvl5pPr marL="1069726" indent="0">
              <a:buNone/>
              <a:defRPr sz="900" b="1"/>
            </a:lvl5pPr>
            <a:lvl6pPr marL="1337157" indent="0">
              <a:buNone/>
              <a:defRPr sz="900" b="1"/>
            </a:lvl6pPr>
            <a:lvl7pPr marL="1604588" indent="0">
              <a:buNone/>
              <a:defRPr sz="900" b="1"/>
            </a:lvl7pPr>
            <a:lvl8pPr marL="1872019" indent="0">
              <a:buNone/>
              <a:defRPr sz="900" b="1"/>
            </a:lvl8pPr>
            <a:lvl9pPr marL="2139451" indent="0">
              <a:buNone/>
              <a:defRPr sz="9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425"/>
            </a:lvl1pPr>
            <a:lvl2pPr>
              <a:defRPr sz="1200"/>
            </a:lvl2pPr>
            <a:lvl3pPr>
              <a:defRPr sz="1125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32" y="1279262"/>
            <a:ext cx="4041775" cy="533136"/>
          </a:xfrm>
        </p:spPr>
        <p:txBody>
          <a:bodyPr anchor="b"/>
          <a:lstStyle>
            <a:lvl1pPr marL="0" indent="0">
              <a:buNone/>
              <a:defRPr sz="1425" b="1"/>
            </a:lvl1pPr>
            <a:lvl2pPr marL="267431" indent="0">
              <a:buNone/>
              <a:defRPr sz="1200" b="1"/>
            </a:lvl2pPr>
            <a:lvl3pPr marL="534863" indent="0">
              <a:buNone/>
              <a:defRPr sz="1125" b="1"/>
            </a:lvl3pPr>
            <a:lvl4pPr marL="802295" indent="0">
              <a:buNone/>
              <a:defRPr sz="900" b="1"/>
            </a:lvl4pPr>
            <a:lvl5pPr marL="1069726" indent="0">
              <a:buNone/>
              <a:defRPr sz="900" b="1"/>
            </a:lvl5pPr>
            <a:lvl6pPr marL="1337157" indent="0">
              <a:buNone/>
              <a:defRPr sz="900" b="1"/>
            </a:lvl6pPr>
            <a:lvl7pPr marL="1604588" indent="0">
              <a:buNone/>
              <a:defRPr sz="900" b="1"/>
            </a:lvl7pPr>
            <a:lvl8pPr marL="1872019" indent="0">
              <a:buNone/>
              <a:defRPr sz="900" b="1"/>
            </a:lvl8pPr>
            <a:lvl9pPr marL="2139451" indent="0">
              <a:buNone/>
              <a:defRPr sz="9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32" y="1812396"/>
            <a:ext cx="4041775" cy="3292740"/>
          </a:xfrm>
        </p:spPr>
        <p:txBody>
          <a:bodyPr/>
          <a:lstStyle>
            <a:lvl1pPr>
              <a:defRPr sz="1425"/>
            </a:lvl1pPr>
            <a:lvl2pPr>
              <a:defRPr sz="1200"/>
            </a:lvl2pPr>
            <a:lvl3pPr>
              <a:defRPr sz="1125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75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9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581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2663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27542"/>
            <a:ext cx="3008313" cy="968376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27548"/>
            <a:ext cx="5111750" cy="4877594"/>
          </a:xfrm>
        </p:spPr>
        <p:txBody>
          <a:bodyPr/>
          <a:lstStyle>
            <a:lvl1pPr>
              <a:defRPr sz="1875"/>
            </a:lvl1pPr>
            <a:lvl2pPr>
              <a:defRPr sz="1650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4" y="1195920"/>
            <a:ext cx="3008313" cy="3909219"/>
          </a:xfrm>
        </p:spPr>
        <p:txBody>
          <a:bodyPr/>
          <a:lstStyle>
            <a:lvl1pPr marL="0" indent="0">
              <a:buNone/>
              <a:defRPr sz="900"/>
            </a:lvl1pPr>
            <a:lvl2pPr marL="267431" indent="0">
              <a:buNone/>
              <a:defRPr sz="675"/>
            </a:lvl2pPr>
            <a:lvl3pPr marL="534863" indent="0">
              <a:buNone/>
              <a:defRPr sz="675"/>
            </a:lvl3pPr>
            <a:lvl4pPr marL="802295" indent="0">
              <a:buNone/>
              <a:defRPr sz="525"/>
            </a:lvl4pPr>
            <a:lvl5pPr marL="1069726" indent="0">
              <a:buNone/>
              <a:defRPr sz="525"/>
            </a:lvl5pPr>
            <a:lvl6pPr marL="1337157" indent="0">
              <a:buNone/>
              <a:defRPr sz="525"/>
            </a:lvl6pPr>
            <a:lvl7pPr marL="1604588" indent="0">
              <a:buNone/>
              <a:defRPr sz="525"/>
            </a:lvl7pPr>
            <a:lvl8pPr marL="1872019" indent="0">
              <a:buNone/>
              <a:defRPr sz="525"/>
            </a:lvl8pPr>
            <a:lvl9pPr marL="2139451" indent="0">
              <a:buNone/>
              <a:defRPr sz="52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91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3"/>
            <a:ext cx="5486400" cy="472283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1875"/>
            </a:lvl1pPr>
            <a:lvl2pPr marL="267431" indent="0">
              <a:buNone/>
              <a:defRPr sz="1650"/>
            </a:lvl2pPr>
            <a:lvl3pPr marL="534863" indent="0">
              <a:buNone/>
              <a:defRPr sz="1425"/>
            </a:lvl3pPr>
            <a:lvl4pPr marL="802295" indent="0">
              <a:buNone/>
              <a:defRPr sz="1200"/>
            </a:lvl4pPr>
            <a:lvl5pPr marL="1069726" indent="0">
              <a:buNone/>
              <a:defRPr sz="1200"/>
            </a:lvl5pPr>
            <a:lvl6pPr marL="1337157" indent="0">
              <a:buNone/>
              <a:defRPr sz="1200"/>
            </a:lvl6pPr>
            <a:lvl7pPr marL="1604588" indent="0">
              <a:buNone/>
              <a:defRPr sz="1200"/>
            </a:lvl7pPr>
            <a:lvl8pPr marL="1872019" indent="0">
              <a:buNone/>
              <a:defRPr sz="1200"/>
            </a:lvl8pPr>
            <a:lvl9pPr marL="2139451" indent="0">
              <a:buNone/>
              <a:defRPr sz="12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472788"/>
            <a:ext cx="5486400" cy="670719"/>
          </a:xfrm>
        </p:spPr>
        <p:txBody>
          <a:bodyPr/>
          <a:lstStyle>
            <a:lvl1pPr marL="0" indent="0">
              <a:buNone/>
              <a:defRPr sz="900"/>
            </a:lvl1pPr>
            <a:lvl2pPr marL="267431" indent="0">
              <a:buNone/>
              <a:defRPr sz="675"/>
            </a:lvl2pPr>
            <a:lvl3pPr marL="534863" indent="0">
              <a:buNone/>
              <a:defRPr sz="675"/>
            </a:lvl3pPr>
            <a:lvl4pPr marL="802295" indent="0">
              <a:buNone/>
              <a:defRPr sz="525"/>
            </a:lvl4pPr>
            <a:lvl5pPr marL="1069726" indent="0">
              <a:buNone/>
              <a:defRPr sz="525"/>
            </a:lvl5pPr>
            <a:lvl6pPr marL="1337157" indent="0">
              <a:buNone/>
              <a:defRPr sz="525"/>
            </a:lvl6pPr>
            <a:lvl7pPr marL="1604588" indent="0">
              <a:buNone/>
              <a:defRPr sz="525"/>
            </a:lvl7pPr>
            <a:lvl8pPr marL="1872019" indent="0">
              <a:buNone/>
              <a:defRPr sz="525"/>
            </a:lvl8pPr>
            <a:lvl9pPr marL="2139451" indent="0">
              <a:buNone/>
              <a:defRPr sz="525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873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598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28870"/>
            <a:ext cx="2057400" cy="4876271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28870"/>
            <a:ext cx="6019800" cy="4876271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04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85800" y="508000"/>
            <a:ext cx="7772400" cy="9525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85800" y="1651000"/>
            <a:ext cx="3810000" cy="16510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51000"/>
            <a:ext cx="3810000" cy="16510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85800" y="3429000"/>
            <a:ext cx="3810000" cy="16510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429000"/>
            <a:ext cx="3810000" cy="16510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103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Rectangle 104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E3DC9-9D90-42A8-BBE6-4067DAAAFA25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928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21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96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333505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333505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838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4" indent="0">
              <a:buNone/>
              <a:defRPr sz="1800" b="1"/>
            </a:lvl3pPr>
            <a:lvl4pPr marL="1371456" indent="0">
              <a:buNone/>
              <a:defRPr sz="1600" b="1"/>
            </a:lvl4pPr>
            <a:lvl5pPr marL="1828608" indent="0">
              <a:buNone/>
              <a:defRPr sz="1600" b="1"/>
            </a:lvl5pPr>
            <a:lvl6pPr marL="2285760" indent="0">
              <a:buNone/>
              <a:defRPr sz="1600" b="1"/>
            </a:lvl6pPr>
            <a:lvl7pPr marL="2742911" indent="0">
              <a:buNone/>
              <a:defRPr sz="1600" b="1"/>
            </a:lvl7pPr>
            <a:lvl8pPr marL="3200064" indent="0">
              <a:buNone/>
              <a:defRPr sz="1600" b="1"/>
            </a:lvl8pPr>
            <a:lvl9pPr marL="3657216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4" indent="0">
              <a:buNone/>
              <a:defRPr sz="1800" b="1"/>
            </a:lvl3pPr>
            <a:lvl4pPr marL="1371456" indent="0">
              <a:buNone/>
              <a:defRPr sz="1600" b="1"/>
            </a:lvl4pPr>
            <a:lvl5pPr marL="1828608" indent="0">
              <a:buNone/>
              <a:defRPr sz="1600" b="1"/>
            </a:lvl5pPr>
            <a:lvl6pPr marL="2285760" indent="0">
              <a:buNone/>
              <a:defRPr sz="1600" b="1"/>
            </a:lvl6pPr>
            <a:lvl7pPr marL="2742911" indent="0">
              <a:buNone/>
              <a:defRPr sz="1600" b="1"/>
            </a:lvl7pPr>
            <a:lvl8pPr marL="3200064" indent="0">
              <a:buNone/>
              <a:defRPr sz="1600" b="1"/>
            </a:lvl8pPr>
            <a:lvl9pPr marL="3657216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83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377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390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7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2754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7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4" indent="0">
              <a:buNone/>
              <a:defRPr sz="1000"/>
            </a:lvl3pPr>
            <a:lvl4pPr marL="1371456" indent="0">
              <a:buNone/>
              <a:defRPr sz="900"/>
            </a:lvl4pPr>
            <a:lvl5pPr marL="1828608" indent="0">
              <a:buNone/>
              <a:defRPr sz="900"/>
            </a:lvl5pPr>
            <a:lvl6pPr marL="2285760" indent="0">
              <a:buNone/>
              <a:defRPr sz="900"/>
            </a:lvl6pPr>
            <a:lvl7pPr marL="2742911" indent="0">
              <a:buNone/>
              <a:defRPr sz="900"/>
            </a:lvl7pPr>
            <a:lvl8pPr marL="3200064" indent="0">
              <a:buNone/>
              <a:defRPr sz="900"/>
            </a:lvl8pPr>
            <a:lvl9pPr marL="3657216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850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4" indent="0">
              <a:buNone/>
              <a:defRPr sz="2400"/>
            </a:lvl3pPr>
            <a:lvl4pPr marL="1371456" indent="0">
              <a:buNone/>
              <a:defRPr sz="2000"/>
            </a:lvl4pPr>
            <a:lvl5pPr marL="1828608" indent="0">
              <a:buNone/>
              <a:defRPr sz="2000"/>
            </a:lvl5pPr>
            <a:lvl6pPr marL="2285760" indent="0">
              <a:buNone/>
              <a:defRPr sz="2000"/>
            </a:lvl6pPr>
            <a:lvl7pPr marL="2742911" indent="0">
              <a:buNone/>
              <a:defRPr sz="2000"/>
            </a:lvl7pPr>
            <a:lvl8pPr marL="3200064" indent="0">
              <a:buNone/>
              <a:defRPr sz="2000"/>
            </a:lvl8pPr>
            <a:lvl9pPr marL="3657216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472785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4" indent="0">
              <a:buNone/>
              <a:defRPr sz="1000"/>
            </a:lvl3pPr>
            <a:lvl4pPr marL="1371456" indent="0">
              <a:buNone/>
              <a:defRPr sz="900"/>
            </a:lvl4pPr>
            <a:lvl5pPr marL="1828608" indent="0">
              <a:buNone/>
              <a:defRPr sz="900"/>
            </a:lvl5pPr>
            <a:lvl6pPr marL="2285760" indent="0">
              <a:buNone/>
              <a:defRPr sz="900"/>
            </a:lvl6pPr>
            <a:lvl7pPr marL="2742911" indent="0">
              <a:buNone/>
              <a:defRPr sz="900"/>
            </a:lvl7pPr>
            <a:lvl8pPr marL="3200064" indent="0">
              <a:buNone/>
              <a:defRPr sz="900"/>
            </a:lvl8pPr>
            <a:lvl9pPr marL="3657216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710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333505"/>
            <a:ext cx="8229600" cy="3771636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5296965"/>
            <a:ext cx="2133600" cy="304271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28"/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28"/>
              <a:t>31-05-2023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5296965"/>
            <a:ext cx="2895600" cy="304271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28"/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5296965"/>
            <a:ext cx="2133600" cy="304271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28"/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28"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321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30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3" indent="-342863" algn="l" defTabSz="9143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2" indent="-285722" algn="l" defTabSz="91430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9" indent="-228576" algn="l" defTabSz="91430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2" indent="-228576" algn="l" defTabSz="91430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4" indent="-228576" algn="l" defTabSz="91430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35" indent="-228576" algn="l" defTabSz="9143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88" indent="-228576" algn="l" defTabSz="9143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0" indent="-228576" algn="l" defTabSz="9143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2" indent="-228576" algn="l" defTabSz="9143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4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6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8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0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1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4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6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71316" tIns="35658" rIns="71316" bIns="35658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333502"/>
            <a:ext cx="8229600" cy="3771636"/>
          </a:xfrm>
          <a:prstGeom prst="rect">
            <a:avLst/>
          </a:prstGeom>
        </p:spPr>
        <p:txBody>
          <a:bodyPr vert="horz" lIns="71316" tIns="35658" rIns="71316" bIns="35658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 vert="horz" lIns="71316" tIns="35658" rIns="71316" bIns="35658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34863"/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534863"/>
              <a:t>31-05-2023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 vert="horz" lIns="71316" tIns="35658" rIns="71316" bIns="35658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34863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 vert="horz" lIns="71316" tIns="35658" rIns="71316" bIns="35658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34863"/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534863"/>
              <a:t>‹N›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9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xStyles>
    <p:titleStyle>
      <a:lvl1pPr algn="ctr" defTabSz="534863" rtl="0" eaLnBrk="1" latinLnBrk="0" hangingPunct="1">
        <a:spcBef>
          <a:spcPct val="0"/>
        </a:spcBef>
        <a:buNone/>
        <a:defRPr sz="25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574" indent="-200574" algn="l" defTabSz="534863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34576" indent="-167145" algn="l" defTabSz="534863" rtl="0" eaLnBrk="1" latinLnBrk="0" hangingPunct="1">
        <a:spcBef>
          <a:spcPct val="20000"/>
        </a:spcBef>
        <a:buFont typeface="Arial" pitchFamily="34" charset="0"/>
        <a:buChar char="–"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668578" indent="-133717" algn="l" defTabSz="534863" rtl="0" eaLnBrk="1" latinLnBrk="0" hangingPunct="1">
        <a:spcBef>
          <a:spcPct val="20000"/>
        </a:spcBef>
        <a:buFont typeface="Arial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936009" indent="-133717" algn="l" defTabSz="534863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03442" indent="-133717" algn="l" defTabSz="534863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70872" indent="-133717" algn="l" defTabSz="53486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38304" indent="-133717" algn="l" defTabSz="53486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05735" indent="-133717" algn="l" defTabSz="53486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273167" indent="-133717" algn="l" defTabSz="53486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53486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67431" algn="l" defTabSz="53486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34863" algn="l" defTabSz="53486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02295" algn="l" defTabSz="53486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069726" algn="l" defTabSz="53486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337157" algn="l" defTabSz="53486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04588" algn="l" defTabSz="53486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872019" algn="l" defTabSz="53486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39451" algn="l" defTabSz="534863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4.png"/><Relationship Id="rId7" Type="http://schemas.openxmlformats.org/officeDocument/2006/relationships/image" Target="../media/image47.jpe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5" Type="http://schemas.openxmlformats.org/officeDocument/2006/relationships/image" Target="../media/image60.png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gif"/><Relationship Id="rId4" Type="http://schemas.openxmlformats.org/officeDocument/2006/relationships/image" Target="../media/image66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6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84078" y="3068458"/>
            <a:ext cx="1656702" cy="1065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9606" y="2858180"/>
            <a:ext cx="1675512" cy="1133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" y="328179"/>
            <a:ext cx="2278197" cy="1510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5" y="3042359"/>
            <a:ext cx="2150849" cy="1279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850" y="1825593"/>
            <a:ext cx="2411910" cy="1384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14784" y="302254"/>
            <a:ext cx="1879106" cy="187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63327" y="328625"/>
            <a:ext cx="2261312" cy="1502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917" y="1838746"/>
            <a:ext cx="2351708" cy="1213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59790" y="318216"/>
            <a:ext cx="2764969" cy="1547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17151" y="1916951"/>
            <a:ext cx="1911319" cy="1289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62857" y="4078896"/>
            <a:ext cx="2912306" cy="1295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921247" y="2152817"/>
            <a:ext cx="2271798" cy="1601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7255" y="4300355"/>
            <a:ext cx="1635602" cy="1086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720033" y="3515108"/>
            <a:ext cx="1401198" cy="1863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083027" y="2569305"/>
            <a:ext cx="1175843" cy="156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217545" y="3380192"/>
            <a:ext cx="1507932" cy="2012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184147" y="2275245"/>
            <a:ext cx="1501213" cy="1086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056844" y="4133615"/>
            <a:ext cx="2276045" cy="124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46874" y="3323355"/>
            <a:ext cx="7025464" cy="1021520"/>
          </a:xfrm>
          <a:solidFill>
            <a:srgbClr val="000066">
              <a:alpha val="39000"/>
            </a:srgbClr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075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Prevenzione</a:t>
            </a:r>
            <a:r>
              <a:rPr lang="en-US" sz="3075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sz="3075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nella</a:t>
            </a:r>
            <a:r>
              <a:rPr lang="en-US" sz="3075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sz="3075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popolazione</a:t>
            </a:r>
            <a:r>
              <a:rPr lang="en-US" sz="3075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sz="3075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generale</a:t>
            </a:r>
            <a:r>
              <a:rPr lang="en-US" sz="3075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e </a:t>
            </a:r>
            <a:r>
              <a:rPr lang="en-US" sz="3075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negli</a:t>
            </a:r>
            <a:r>
              <a:rPr lang="en-US" sz="3075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sz="3075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sportivi</a:t>
            </a:r>
            <a:r>
              <a:rPr lang="en-US" sz="3075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endParaRPr lang="es-ES" sz="3075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16869" y="4464383"/>
            <a:ext cx="9176176" cy="1172435"/>
          </a:xfrm>
          <a:prstGeom prst="rect">
            <a:avLst/>
          </a:prstGeom>
          <a:solidFill>
            <a:srgbClr val="000066">
              <a:alpha val="55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square" lIns="68577" tIns="34289" rIns="68577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1650" b="1" dirty="0">
                <a:solidFill>
                  <a:prstClr val="whit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Antonio </a:t>
            </a:r>
            <a:r>
              <a:rPr lang="en-US" sz="1650" b="1" dirty="0" err="1">
                <a:solidFill>
                  <a:prstClr val="whit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Pelliccia</a:t>
            </a:r>
            <a:r>
              <a:rPr lang="en-US" sz="1650" b="1" dirty="0">
                <a:solidFill>
                  <a:prstClr val="whit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, MD, FESC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1650" b="1" dirty="0">
                <a:solidFill>
                  <a:prstClr val="whit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Instituto di </a:t>
            </a:r>
            <a:r>
              <a:rPr lang="en-US" sz="1650" b="1" dirty="0" err="1">
                <a:solidFill>
                  <a:prstClr val="whit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Medicina</a:t>
            </a:r>
            <a:r>
              <a:rPr lang="en-US" sz="1650" b="1" dirty="0">
                <a:solidFill>
                  <a:prstClr val="whit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e </a:t>
            </a:r>
            <a:r>
              <a:rPr lang="en-US" sz="1650" b="1" dirty="0" err="1">
                <a:solidFill>
                  <a:prstClr val="whit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Scienza</a:t>
            </a:r>
            <a:r>
              <a:rPr lang="en-US" sz="1650" b="1" dirty="0">
                <a:solidFill>
                  <a:prstClr val="whit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sz="1650" b="1" dirty="0" err="1">
                <a:solidFill>
                  <a:prstClr val="whit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dello</a:t>
            </a:r>
            <a:r>
              <a:rPr lang="en-US" sz="1650" b="1" dirty="0">
                <a:solidFill>
                  <a:prstClr val="whit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Sport. CONI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1650" b="1" dirty="0" err="1">
                <a:solidFill>
                  <a:prstClr val="whit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www.antoniopelliccia.it</a:t>
            </a:r>
            <a:endParaRPr lang="en-US" sz="1650" b="1" dirty="0">
              <a:solidFill>
                <a:prstClr val="white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B301544-CDC2-46EB-F51D-A4CA822A70E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1978" y="210123"/>
            <a:ext cx="7808295" cy="298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25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 autoUpdateAnimBg="0"/>
      <p:bldP spid="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97084" y="222902"/>
            <a:ext cx="717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 Rounded MT Bold" panose="020F0704030504030204" pitchFamily="34" charset="77"/>
                <a:cs typeface="Arial Black"/>
              </a:rPr>
              <a:t>Investigation for cardiac substrates of PVBs in athletes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6CA416-BC3F-A44F-A3FD-2832CDE3B5C1}"/>
              </a:ext>
            </a:extLst>
          </p:cNvPr>
          <p:cNvSpPr txBox="1"/>
          <p:nvPr/>
        </p:nvSpPr>
        <p:spPr>
          <a:xfrm>
            <a:off x="7121932" y="5109151"/>
            <a:ext cx="1898204" cy="500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800" hangingPunct="0">
              <a:buClr>
                <a:srgbClr val="000000"/>
              </a:buClr>
            </a:pPr>
            <a:r>
              <a:rPr lang="it-IT" sz="1400" i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(Maestrini V. et al. </a:t>
            </a:r>
            <a:r>
              <a:rPr lang="it-IT" sz="1400" i="1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Unpublished</a:t>
            </a:r>
            <a:r>
              <a:rPr lang="it-IT" sz="1400" i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data)</a:t>
            </a:r>
            <a:endParaRPr lang="en-GB" sz="1400" i="1" dirty="0">
              <a:solidFill>
                <a:srgbClr val="FF0000"/>
              </a:solidFill>
              <a:latin typeface="Arial Rounded MT Bold" panose="020F0704030504030204" pitchFamily="34" charset="77"/>
              <a:sym typeface="Calibri"/>
            </a:endParaRPr>
          </a:p>
        </p:txBody>
      </p:sp>
      <p:grpSp>
        <p:nvGrpSpPr>
          <p:cNvPr id="70" name="Gruppo 69">
            <a:extLst>
              <a:ext uri="{FF2B5EF4-FFF2-40B4-BE49-F238E27FC236}">
                <a16:creationId xmlns:a16="http://schemas.microsoft.com/office/drawing/2014/main" id="{90D912C8-BB05-35E0-0CD5-4E526090AB81}"/>
              </a:ext>
            </a:extLst>
          </p:cNvPr>
          <p:cNvGrpSpPr/>
          <p:nvPr/>
        </p:nvGrpSpPr>
        <p:grpSpPr>
          <a:xfrm>
            <a:off x="145675" y="627420"/>
            <a:ext cx="8929559" cy="1476642"/>
            <a:chOff x="245450" y="713315"/>
            <a:chExt cx="8929559" cy="1476642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D6AD037A-9A90-3522-4C7F-DE215965F7D1}"/>
                </a:ext>
              </a:extLst>
            </p:cNvPr>
            <p:cNvGrpSpPr/>
            <p:nvPr/>
          </p:nvGrpSpPr>
          <p:grpSpPr>
            <a:xfrm>
              <a:off x="4011005" y="978273"/>
              <a:ext cx="1726604" cy="1031398"/>
              <a:chOff x="4919080" y="1054445"/>
              <a:chExt cx="1377578" cy="873050"/>
            </a:xfrm>
          </p:grpSpPr>
          <p:sp>
            <p:nvSpPr>
              <p:cNvPr id="13" name="Oval 14"/>
              <p:cNvSpPr>
                <a:spLocks noChangeArrowheads="1"/>
              </p:cNvSpPr>
              <p:nvPr/>
            </p:nvSpPr>
            <p:spPr bwMode="auto">
              <a:xfrm>
                <a:off x="4919080" y="1054445"/>
                <a:ext cx="1377578" cy="873050"/>
              </a:xfrm>
              <a:prstGeom prst="ellipse">
                <a:avLst/>
              </a:prstGeom>
              <a:solidFill>
                <a:srgbClr val="7F7F7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86535" tIns="44999" rIns="86535" bIns="44999" anchor="ctr"/>
              <a:lstStyle>
                <a:lvl1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1pPr>
                <a:lvl2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2pPr>
                <a:lvl3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3pPr>
                <a:lvl4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4pPr>
                <a:lvl5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lnSpc>
                    <a:spcPts val="2404"/>
                  </a:lnSpc>
                  <a:spcBef>
                    <a:spcPts val="962"/>
                  </a:spcBef>
                </a:pPr>
                <a:endParaRPr lang="it-IT" sz="2400" b="1" i="1" dirty="0">
                  <a:latin typeface="Arial Rounded MT Bold" panose="020F0704030504030204" pitchFamily="34" charset="77"/>
                  <a:cs typeface="Arial Black"/>
                </a:endParaRPr>
              </a:p>
            </p:txBody>
          </p:sp>
          <p:sp>
            <p:nvSpPr>
              <p:cNvPr id="80" name="CasellaDiTesto 79"/>
              <p:cNvSpPr txBox="1"/>
              <p:nvPr/>
            </p:nvSpPr>
            <p:spPr>
              <a:xfrm>
                <a:off x="5163824" y="1276401"/>
                <a:ext cx="893458" cy="361726"/>
              </a:xfrm>
              <a:prstGeom prst="rect">
                <a:avLst/>
              </a:prstGeom>
              <a:noFill/>
            </p:spPr>
            <p:txBody>
              <a:bodyPr wrap="square" lIns="87920" tIns="43960" rIns="87920" bIns="43960" rtlCol="0">
                <a:spAutoFit/>
              </a:bodyPr>
              <a:lstStyle/>
              <a:p>
                <a:pPr algn="ctr"/>
                <a:r>
                  <a:rPr lang="en-GB" sz="2200" dirty="0">
                    <a:solidFill>
                      <a:schemeClr val="bg1"/>
                    </a:solidFill>
                    <a:latin typeface="Arial Rounded MT Bold" panose="020F0704030504030204" pitchFamily="34" charset="77"/>
                    <a:cs typeface="Arial Black"/>
                  </a:rPr>
                  <a:t>195</a:t>
                </a:r>
              </a:p>
            </p:txBody>
          </p:sp>
        </p:grpSp>
        <p:sp>
          <p:nvSpPr>
            <p:cNvPr id="88" name="CasellaDiTesto 87"/>
            <p:cNvSpPr txBox="1"/>
            <p:nvPr/>
          </p:nvSpPr>
          <p:spPr>
            <a:xfrm>
              <a:off x="245450" y="1045852"/>
              <a:ext cx="2239517" cy="919775"/>
            </a:xfrm>
            <a:prstGeom prst="rect">
              <a:avLst/>
            </a:prstGeom>
            <a:noFill/>
          </p:spPr>
          <p:txBody>
            <a:bodyPr wrap="square" lIns="87920" tIns="43960" rIns="87920" bIns="43960" rtlCol="0">
              <a:spAutoFit/>
            </a:bodyPr>
            <a:lstStyle/>
            <a:p>
              <a:pPr algn="ctr"/>
              <a:r>
                <a:rPr lang="en-GB" i="1" dirty="0">
                  <a:solidFill>
                    <a:schemeClr val="bg1"/>
                  </a:solidFill>
                  <a:latin typeface="Arial Rounded MT Bold" panose="020F0704030504030204" pitchFamily="34" charset="77"/>
                  <a:cs typeface="Arial Black"/>
                </a:rPr>
                <a:t>Athletes with VAs undergoing CMR </a:t>
              </a:r>
            </a:p>
            <a:p>
              <a:pPr algn="ctr"/>
              <a:r>
                <a:rPr lang="en-GB" i="1" dirty="0">
                  <a:solidFill>
                    <a:schemeClr val="bg1"/>
                  </a:solidFill>
                  <a:latin typeface="Arial Rounded MT Bold" panose="020F0704030504030204" pitchFamily="34" charset="77"/>
                  <a:cs typeface="Arial Black"/>
                </a:rPr>
                <a:t>(2019-21)  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E866E7EB-39C7-1DDB-3869-515C741CE5DE}"/>
                </a:ext>
              </a:extLst>
            </p:cNvPr>
            <p:cNvSpPr txBox="1"/>
            <p:nvPr/>
          </p:nvSpPr>
          <p:spPr>
            <a:xfrm>
              <a:off x="5558047" y="936310"/>
              <a:ext cx="19829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(78%, uncommon PVBs) </a:t>
              </a:r>
            </a:p>
          </p:txBody>
        </p: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2410BF65-CEB7-C093-54B4-A9688427781A}"/>
                </a:ext>
              </a:extLst>
            </p:cNvPr>
            <p:cNvCxnSpPr>
              <a:cxnSpLocks/>
              <a:stCxn id="88" idx="3"/>
              <a:endCxn id="13" idx="2"/>
            </p:cNvCxnSpPr>
            <p:nvPr/>
          </p:nvCxnSpPr>
          <p:spPr>
            <a:xfrm flipV="1">
              <a:off x="2484967" y="1493972"/>
              <a:ext cx="1526038" cy="1176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Immagine 67">
              <a:extLst>
                <a:ext uri="{FF2B5EF4-FFF2-40B4-BE49-F238E27FC236}">
                  <a16:creationId xmlns:a16="http://schemas.microsoft.com/office/drawing/2014/main" id="{035D0763-EB9E-4BD3-909D-FAD95B190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3033" t="71104" r="2835" b="12097"/>
            <a:stretch/>
          </p:blipFill>
          <p:spPr>
            <a:xfrm rot="16200000">
              <a:off x="7487586" y="502534"/>
              <a:ext cx="1476642" cy="18982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63" name="Text Box 29">
            <a:extLst>
              <a:ext uri="{FF2B5EF4-FFF2-40B4-BE49-F238E27FC236}">
                <a16:creationId xmlns:a16="http://schemas.microsoft.com/office/drawing/2014/main" id="{8AAA8E1D-2514-7FAB-3CD2-0018D1562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1723" y="4066169"/>
            <a:ext cx="12968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  <a:cs typeface="Arial Black"/>
              </a:rPr>
              <a:t>16, CMPs</a:t>
            </a:r>
          </a:p>
        </p:txBody>
      </p:sp>
      <p:sp>
        <p:nvSpPr>
          <p:cNvPr id="58" name="Text Box 47">
            <a:extLst>
              <a:ext uri="{FF2B5EF4-FFF2-40B4-BE49-F238E27FC236}">
                <a16:creationId xmlns:a16="http://schemas.microsoft.com/office/drawing/2014/main" id="{CC95F98D-D89C-4DF1-EE7C-AE2CA9A22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575" y="4096321"/>
            <a:ext cx="1068405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8" rIns="91434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FF00"/>
                </a:solidFill>
                <a:latin typeface="Arial Rounded MT Bold" panose="020F0704030504030204" pitchFamily="34" charset="77"/>
                <a:cs typeface="Arial Black"/>
              </a:rPr>
              <a:t>7, MVP</a:t>
            </a:r>
          </a:p>
        </p:txBody>
      </p:sp>
      <p:sp>
        <p:nvSpPr>
          <p:cNvPr id="64" name="Text Box 29">
            <a:extLst>
              <a:ext uri="{FF2B5EF4-FFF2-40B4-BE49-F238E27FC236}">
                <a16:creationId xmlns:a16="http://schemas.microsoft.com/office/drawing/2014/main" id="{9759DFBB-4670-AB98-324F-42EB08692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40" y="4048009"/>
            <a:ext cx="1422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  <a:cs typeface="Arial Black"/>
              </a:rPr>
              <a:t>39, NILVS</a:t>
            </a:r>
          </a:p>
        </p:txBody>
      </p:sp>
      <p:pic>
        <p:nvPicPr>
          <p:cNvPr id="66" name="4 ch (convertito).mov">
            <a:hlinkClick r:id="" action="ppaction://media"/>
            <a:extLst>
              <a:ext uri="{FF2B5EF4-FFF2-40B4-BE49-F238E27FC236}">
                <a16:creationId xmlns:a16="http://schemas.microsoft.com/office/drawing/2014/main" id="{8F5AB46A-9E6C-C10E-1464-D64D15798C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6437" t="37148" r="29573" b="28450"/>
          <a:stretch/>
        </p:blipFill>
        <p:spPr>
          <a:xfrm>
            <a:off x="4347273" y="4512491"/>
            <a:ext cx="1384539" cy="1078179"/>
          </a:xfrm>
          <a:prstGeom prst="rect">
            <a:avLst/>
          </a:prstGeom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43488192-7106-9723-4D32-80741220A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6" t="23914" r="16244" b="17384"/>
          <a:stretch/>
        </p:blipFill>
        <p:spPr bwMode="auto">
          <a:xfrm>
            <a:off x="491507" y="4357910"/>
            <a:ext cx="1478711" cy="127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Immagine 68" descr="gr1.jpg">
            <a:extLst>
              <a:ext uri="{FF2B5EF4-FFF2-40B4-BE49-F238E27FC236}">
                <a16:creationId xmlns:a16="http://schemas.microsoft.com/office/drawing/2014/main" id="{39461FD6-BB2B-BDB8-E83A-88B98536A4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5" t="45307" b="5286"/>
          <a:stretch/>
        </p:blipFill>
        <p:spPr>
          <a:xfrm rot="5400000">
            <a:off x="2543830" y="4258900"/>
            <a:ext cx="1229926" cy="1550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7" name="Connettore 1 36">
            <a:extLst>
              <a:ext uri="{FF2B5EF4-FFF2-40B4-BE49-F238E27FC236}">
                <a16:creationId xmlns:a16="http://schemas.microsoft.com/office/drawing/2014/main" id="{265E156E-7091-CABE-68BC-8E4D403304F5}"/>
              </a:ext>
            </a:extLst>
          </p:cNvPr>
          <p:cNvCxnSpPr>
            <a:cxnSpLocks/>
          </p:cNvCxnSpPr>
          <p:nvPr/>
        </p:nvCxnSpPr>
        <p:spPr>
          <a:xfrm>
            <a:off x="1230862" y="3980390"/>
            <a:ext cx="3974184" cy="505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>
            <a:extLst>
              <a:ext uri="{FF2B5EF4-FFF2-40B4-BE49-F238E27FC236}">
                <a16:creationId xmlns:a16="http://schemas.microsoft.com/office/drawing/2014/main" id="{9611DFA5-DBF9-429E-85A5-0FD304EDB52C}"/>
              </a:ext>
            </a:extLst>
          </p:cNvPr>
          <p:cNvCxnSpPr>
            <a:cxnSpLocks/>
          </p:cNvCxnSpPr>
          <p:nvPr/>
        </p:nvCxnSpPr>
        <p:spPr>
          <a:xfrm>
            <a:off x="3089005" y="3819817"/>
            <a:ext cx="0" cy="2111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6" name="Gruppo 75">
            <a:extLst>
              <a:ext uri="{FF2B5EF4-FFF2-40B4-BE49-F238E27FC236}">
                <a16:creationId xmlns:a16="http://schemas.microsoft.com/office/drawing/2014/main" id="{6051478F-45B8-44CD-B943-C2109BC62A77}"/>
              </a:ext>
            </a:extLst>
          </p:cNvPr>
          <p:cNvGrpSpPr/>
          <p:nvPr/>
        </p:nvGrpSpPr>
        <p:grpSpPr>
          <a:xfrm>
            <a:off x="333098" y="1772731"/>
            <a:ext cx="6914872" cy="2050156"/>
            <a:chOff x="333098" y="1772731"/>
            <a:chExt cx="6914872" cy="2050156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245BCF29-0B68-E976-73B1-55ED78CF7ECB}"/>
                </a:ext>
              </a:extLst>
            </p:cNvPr>
            <p:cNvGrpSpPr/>
            <p:nvPr/>
          </p:nvGrpSpPr>
          <p:grpSpPr>
            <a:xfrm>
              <a:off x="2394735" y="2454957"/>
              <a:ext cx="1589499" cy="995723"/>
              <a:chOff x="3754099" y="3629962"/>
              <a:chExt cx="1397686" cy="797763"/>
            </a:xfrm>
          </p:grpSpPr>
          <p:sp>
            <p:nvSpPr>
              <p:cNvPr id="14" name="Oval 14"/>
              <p:cNvSpPr>
                <a:spLocks noChangeArrowheads="1"/>
              </p:cNvSpPr>
              <p:nvPr/>
            </p:nvSpPr>
            <p:spPr bwMode="auto">
              <a:xfrm>
                <a:off x="3754099" y="3629962"/>
                <a:ext cx="1397686" cy="79776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86535" tIns="44999" rIns="86535" bIns="44999" anchor="ctr"/>
              <a:lstStyle>
                <a:lvl1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1pPr>
                <a:lvl2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2pPr>
                <a:lvl3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3pPr>
                <a:lvl4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4pPr>
                <a:lvl5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lnSpc>
                    <a:spcPts val="2404"/>
                  </a:lnSpc>
                  <a:spcBef>
                    <a:spcPts val="962"/>
                  </a:spcBef>
                </a:pPr>
                <a:endParaRPr lang="it-IT" sz="2100" b="1" i="1" dirty="0">
                  <a:latin typeface="Arial Rounded MT Bold" panose="020F0704030504030204" pitchFamily="34" charset="77"/>
                  <a:cs typeface="Arial Black"/>
                </a:endParaRPr>
              </a:p>
            </p:txBody>
          </p:sp>
          <p:sp>
            <p:nvSpPr>
              <p:cNvPr id="50" name="CasellaDiTesto 49"/>
              <p:cNvSpPr txBox="1"/>
              <p:nvPr/>
            </p:nvSpPr>
            <p:spPr>
              <a:xfrm>
                <a:off x="4055406" y="3714848"/>
                <a:ext cx="838646" cy="612239"/>
              </a:xfrm>
              <a:prstGeom prst="rect">
                <a:avLst/>
              </a:prstGeom>
              <a:noFill/>
            </p:spPr>
            <p:txBody>
              <a:bodyPr wrap="none" lIns="87920" tIns="43960" rIns="87920" bIns="43960" rtlCol="0">
                <a:spAutoFit/>
              </a:bodyPr>
              <a:lstStyle/>
              <a:p>
                <a:pPr algn="ctr"/>
                <a:r>
                  <a:rPr lang="en-GB" sz="2200" dirty="0">
                    <a:solidFill>
                      <a:schemeClr val="bg1"/>
                    </a:solidFill>
                    <a:latin typeface="Arial Rounded MT Bold" panose="020F0704030504030204" pitchFamily="34" charset="77"/>
                    <a:cs typeface="Arial Black"/>
                  </a:rPr>
                  <a:t>62 </a:t>
                </a:r>
              </a:p>
              <a:p>
                <a:pPr algn="ctr"/>
                <a:r>
                  <a:rPr lang="en-GB" sz="2200" dirty="0">
                    <a:solidFill>
                      <a:schemeClr val="bg1"/>
                    </a:solidFill>
                    <a:latin typeface="Arial Rounded MT Bold" panose="020F0704030504030204" pitchFamily="34" charset="77"/>
                    <a:cs typeface="Arial Black"/>
                  </a:rPr>
                  <a:t>(32%)</a:t>
                </a:r>
              </a:p>
            </p:txBody>
          </p:sp>
        </p:grpSp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327239EF-1D62-596A-29AC-3AAD157FBC0F}"/>
                </a:ext>
              </a:extLst>
            </p:cNvPr>
            <p:cNvGrpSpPr/>
            <p:nvPr/>
          </p:nvGrpSpPr>
          <p:grpSpPr>
            <a:xfrm>
              <a:off x="5555301" y="2430765"/>
              <a:ext cx="1566631" cy="995723"/>
              <a:chOff x="4919080" y="1054445"/>
              <a:chExt cx="1377578" cy="873050"/>
            </a:xfrm>
          </p:grpSpPr>
          <p:sp>
            <p:nvSpPr>
              <p:cNvPr id="31" name="Oval 14">
                <a:extLst>
                  <a:ext uri="{FF2B5EF4-FFF2-40B4-BE49-F238E27FC236}">
                    <a16:creationId xmlns:a16="http://schemas.microsoft.com/office/drawing/2014/main" id="{5D11805A-A913-8268-6E84-B37FC7521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9080" y="1054445"/>
                <a:ext cx="1377578" cy="873050"/>
              </a:xfrm>
              <a:prstGeom prst="ellipse">
                <a:avLst/>
              </a:prstGeom>
              <a:solidFill>
                <a:srgbClr val="7F7F7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86535" tIns="44999" rIns="86535" bIns="44999" anchor="ctr"/>
              <a:lstStyle>
                <a:lvl1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1pPr>
                <a:lvl2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2pPr>
                <a:lvl3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3pPr>
                <a:lvl4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4pPr>
                <a:lvl5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lnSpc>
                    <a:spcPts val="2404"/>
                  </a:lnSpc>
                  <a:spcBef>
                    <a:spcPts val="962"/>
                  </a:spcBef>
                </a:pPr>
                <a:endParaRPr lang="it-IT" b="1" i="1" dirty="0">
                  <a:latin typeface="Arial Rounded MT Bold" panose="020F0704030504030204" pitchFamily="34" charset="77"/>
                  <a:cs typeface="Arial Black"/>
                </a:endParaRPr>
              </a:p>
            </p:txBody>
          </p:sp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216D027F-4331-BEE1-3275-89EC7D8EA012}"/>
                  </a:ext>
                </a:extLst>
              </p:cNvPr>
              <p:cNvSpPr txBox="1"/>
              <p:nvPr/>
            </p:nvSpPr>
            <p:spPr>
              <a:xfrm>
                <a:off x="5163824" y="1300809"/>
                <a:ext cx="893458" cy="374686"/>
              </a:xfrm>
              <a:prstGeom prst="rect">
                <a:avLst/>
              </a:prstGeom>
              <a:noFill/>
            </p:spPr>
            <p:txBody>
              <a:bodyPr wrap="square" lIns="87920" tIns="43960" rIns="87920" bIns="43960" rtlCol="0">
                <a:spAutoFit/>
              </a:bodyPr>
              <a:lstStyle/>
              <a:p>
                <a:pPr algn="ctr"/>
                <a:r>
                  <a:rPr lang="en-GB" sz="2200" dirty="0">
                    <a:solidFill>
                      <a:schemeClr val="bg1"/>
                    </a:solidFill>
                    <a:latin typeface="Arial Rounded MT Bold" panose="020F0704030504030204" pitchFamily="34" charset="77"/>
                    <a:cs typeface="Arial Black"/>
                  </a:rPr>
                  <a:t>133</a:t>
                </a:r>
              </a:p>
            </p:txBody>
          </p:sp>
        </p:grpSp>
        <p:cxnSp>
          <p:nvCxnSpPr>
            <p:cNvPr id="38" name="Connettore 2 37">
              <a:extLst>
                <a:ext uri="{FF2B5EF4-FFF2-40B4-BE49-F238E27FC236}">
                  <a16:creationId xmlns:a16="http://schemas.microsoft.com/office/drawing/2014/main" id="{21B4FF1C-20EB-1D85-7A68-1E4CEA6B599A}"/>
                </a:ext>
              </a:extLst>
            </p:cNvPr>
            <p:cNvCxnSpPr>
              <a:cxnSpLocks/>
              <a:stCxn id="13" idx="5"/>
              <a:endCxn id="31" idx="0"/>
            </p:cNvCxnSpPr>
            <p:nvPr/>
          </p:nvCxnSpPr>
          <p:spPr>
            <a:xfrm>
              <a:off x="5384979" y="1772731"/>
              <a:ext cx="953638" cy="65803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CF43D4D1-DCC1-D98C-A94E-E1FEE18EA18A}"/>
                </a:ext>
              </a:extLst>
            </p:cNvPr>
            <p:cNvCxnSpPr>
              <a:cxnSpLocks/>
              <a:stCxn id="13" idx="3"/>
              <a:endCxn id="14" idx="0"/>
            </p:cNvCxnSpPr>
            <p:nvPr/>
          </p:nvCxnSpPr>
          <p:spPr>
            <a:xfrm flipH="1">
              <a:off x="3189485" y="1772731"/>
              <a:ext cx="974600" cy="68222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 descr="Cardiac magnetic resonance (CMR) imaging">
              <a:extLst>
                <a:ext uri="{FF2B5EF4-FFF2-40B4-BE49-F238E27FC236}">
                  <a16:creationId xmlns:a16="http://schemas.microsoft.com/office/drawing/2014/main" id="{6ED5DB96-2181-97C6-D27C-289A244070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98" y="2303616"/>
              <a:ext cx="1641395" cy="1229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32B4D2C2-A64E-672D-8BAA-A9C92455E066}"/>
                </a:ext>
              </a:extLst>
            </p:cNvPr>
            <p:cNvSpPr txBox="1"/>
            <p:nvPr/>
          </p:nvSpPr>
          <p:spPr>
            <a:xfrm>
              <a:off x="2288564" y="3453555"/>
              <a:ext cx="1649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Positive CMR</a:t>
              </a:r>
            </a:p>
          </p:txBody>
        </p:sp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3BF8179A-860B-7651-A053-8816468C1354}"/>
                </a:ext>
              </a:extLst>
            </p:cNvPr>
            <p:cNvSpPr txBox="1"/>
            <p:nvPr/>
          </p:nvSpPr>
          <p:spPr>
            <a:xfrm>
              <a:off x="5490694" y="3450485"/>
              <a:ext cx="17572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 Rounded MT Bold" panose="020F0704030504030204" pitchFamily="34" charset="77"/>
                </a:rPr>
                <a:t>Negative CMR</a:t>
              </a:r>
            </a:p>
          </p:txBody>
        </p:sp>
      </p:grp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DF1B4A4-7069-F3D9-9D7D-23E0E9D7F0C5}"/>
              </a:ext>
            </a:extLst>
          </p:cNvPr>
          <p:cNvCxnSpPr>
            <a:cxnSpLocks/>
          </p:cNvCxnSpPr>
          <p:nvPr/>
        </p:nvCxnSpPr>
        <p:spPr>
          <a:xfrm flipH="1">
            <a:off x="1868992" y="4752872"/>
            <a:ext cx="178750" cy="7033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28F0DA31-5883-298D-6EFA-D56AAC4C7012}"/>
              </a:ext>
            </a:extLst>
          </p:cNvPr>
          <p:cNvCxnSpPr>
            <a:cxnSpLocks/>
          </p:cNvCxnSpPr>
          <p:nvPr/>
        </p:nvCxnSpPr>
        <p:spPr>
          <a:xfrm flipH="1" flipV="1">
            <a:off x="1855350" y="5093197"/>
            <a:ext cx="202440" cy="1595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05B5A6CE-A96E-BC97-2E85-D474FE915575}"/>
              </a:ext>
            </a:extLst>
          </p:cNvPr>
          <p:cNvCxnSpPr>
            <a:cxnSpLocks/>
          </p:cNvCxnSpPr>
          <p:nvPr/>
        </p:nvCxnSpPr>
        <p:spPr>
          <a:xfrm flipH="1" flipV="1">
            <a:off x="1811509" y="5227402"/>
            <a:ext cx="185993" cy="6423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2F85ECA2-345F-C642-1250-F091DF225795}"/>
              </a:ext>
            </a:extLst>
          </p:cNvPr>
          <p:cNvCxnSpPr>
            <a:cxnSpLocks/>
          </p:cNvCxnSpPr>
          <p:nvPr/>
        </p:nvCxnSpPr>
        <p:spPr>
          <a:xfrm flipH="1">
            <a:off x="1877243" y="4944802"/>
            <a:ext cx="220351" cy="2217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45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</p:childTnLst>
        </p:cTn>
      </p:par>
    </p:tnLst>
    <p:bldLst>
      <p:bldP spid="63" grpId="0"/>
      <p:bldP spid="58" grpId="0"/>
      <p:bldP spid="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6CC0EAB7-A5F0-961D-68A5-FBAF487B9C64}"/>
              </a:ext>
            </a:extLst>
          </p:cNvPr>
          <p:cNvGrpSpPr/>
          <p:nvPr/>
        </p:nvGrpSpPr>
        <p:grpSpPr>
          <a:xfrm>
            <a:off x="6345615" y="65893"/>
            <a:ext cx="1802961" cy="1063650"/>
            <a:chOff x="1931369" y="1985367"/>
            <a:chExt cx="1446148" cy="1063650"/>
          </a:xfrm>
        </p:grpSpPr>
        <p:sp>
          <p:nvSpPr>
            <p:cNvPr id="60" name="Oval 10"/>
            <p:cNvSpPr>
              <a:spLocks noChangeArrowheads="1"/>
            </p:cNvSpPr>
            <p:nvPr/>
          </p:nvSpPr>
          <p:spPr bwMode="auto">
            <a:xfrm>
              <a:off x="1931369" y="1985367"/>
              <a:ext cx="1446148" cy="1063650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lIns="81000" tIns="42120" rIns="81000" bIns="42120" anchor="ctr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lnSpc>
                  <a:spcPts val="2250"/>
                </a:lnSpc>
                <a:spcBef>
                  <a:spcPts val="810"/>
                </a:spcBef>
              </a:pPr>
              <a:endParaRPr lang="it-IT" sz="2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CasellaDiTesto 76"/>
            <p:cNvSpPr txBox="1"/>
            <p:nvPr/>
          </p:nvSpPr>
          <p:spPr>
            <a:xfrm>
              <a:off x="1937964" y="2262040"/>
              <a:ext cx="13715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GB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123,  </a:t>
              </a:r>
            </a:p>
            <a:p>
              <a:pPr algn="ctr">
                <a:lnSpc>
                  <a:spcPts val="1800"/>
                </a:lnSpc>
              </a:pPr>
              <a:r>
                <a:rPr lang="en-GB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LGE 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81B41065-7D3F-19E5-1A24-32560E6C379B}"/>
              </a:ext>
            </a:extLst>
          </p:cNvPr>
          <p:cNvGrpSpPr/>
          <p:nvPr/>
        </p:nvGrpSpPr>
        <p:grpSpPr>
          <a:xfrm>
            <a:off x="995424" y="69107"/>
            <a:ext cx="1899557" cy="1041460"/>
            <a:chOff x="5750191" y="2033336"/>
            <a:chExt cx="1573108" cy="1041460"/>
          </a:xfrm>
        </p:grpSpPr>
        <p:sp>
          <p:nvSpPr>
            <p:cNvPr id="55" name="Oval 10"/>
            <p:cNvSpPr>
              <a:spLocks noChangeArrowheads="1"/>
            </p:cNvSpPr>
            <p:nvPr/>
          </p:nvSpPr>
          <p:spPr bwMode="auto">
            <a:xfrm>
              <a:off x="5766865" y="2033336"/>
              <a:ext cx="1508141" cy="104146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lIns="81000" tIns="42120" rIns="81000" bIns="42120" anchor="ctr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lnSpc>
                  <a:spcPts val="2250"/>
                </a:lnSpc>
                <a:spcBef>
                  <a:spcPts val="810"/>
                </a:spcBef>
              </a:pPr>
              <a:endParaRPr lang="it-IT" sz="2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CasellaDiTesto 75"/>
            <p:cNvSpPr txBox="1"/>
            <p:nvPr/>
          </p:nvSpPr>
          <p:spPr>
            <a:xfrm>
              <a:off x="5750191" y="2279853"/>
              <a:ext cx="15731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GB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39,  LGE </a:t>
              </a:r>
            </a:p>
            <a:p>
              <a:pPr algn="ctr">
                <a:lnSpc>
                  <a:spcPts val="1800"/>
                </a:lnSpc>
              </a:pPr>
              <a:r>
                <a:rPr lang="en-GB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CMR</a:t>
              </a:r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488BF83-B79E-500B-C736-63AE634CE6A7}"/>
              </a:ext>
            </a:extLst>
          </p:cNvPr>
          <p:cNvSpPr txBox="1"/>
          <p:nvPr/>
        </p:nvSpPr>
        <p:spPr>
          <a:xfrm>
            <a:off x="3331394" y="311506"/>
            <a:ext cx="2570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Patterns of VAs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85077EC-8696-E040-9213-631BF46C8E3E}"/>
              </a:ext>
            </a:extLst>
          </p:cNvPr>
          <p:cNvGrpSpPr/>
          <p:nvPr/>
        </p:nvGrpSpPr>
        <p:grpSpPr>
          <a:xfrm>
            <a:off x="1472284" y="4786257"/>
            <a:ext cx="6235589" cy="797444"/>
            <a:chOff x="1733009" y="4739957"/>
            <a:chExt cx="5650020" cy="797444"/>
          </a:xfrm>
        </p:grpSpPr>
        <p:cxnSp>
          <p:nvCxnSpPr>
            <p:cNvPr id="94" name="Connettore 1 93">
              <a:extLst>
                <a:ext uri="{FF2B5EF4-FFF2-40B4-BE49-F238E27FC236}">
                  <a16:creationId xmlns:a16="http://schemas.microsoft.com/office/drawing/2014/main" id="{C6DFA09D-05B8-C856-675E-85EED157C261}"/>
                </a:ext>
              </a:extLst>
            </p:cNvPr>
            <p:cNvCxnSpPr>
              <a:cxnSpLocks/>
            </p:cNvCxnSpPr>
            <p:nvPr/>
          </p:nvCxnSpPr>
          <p:spPr>
            <a:xfrm>
              <a:off x="2535463" y="5101888"/>
              <a:ext cx="4040290" cy="96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450C57BB-37CC-B15E-6235-239B9566BB3B}"/>
                </a:ext>
              </a:extLst>
            </p:cNvPr>
            <p:cNvSpPr/>
            <p:nvPr/>
          </p:nvSpPr>
          <p:spPr>
            <a:xfrm>
              <a:off x="1733009" y="4742649"/>
              <a:ext cx="784834" cy="698650"/>
            </a:xfrm>
            <a:prstGeom prst="ellipse">
              <a:avLst/>
            </a:prstGeom>
            <a:solidFill>
              <a:srgbClr val="00803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8C2C200C-DC91-2B0E-7263-30EF5C50EE22}"/>
                </a:ext>
              </a:extLst>
            </p:cNvPr>
            <p:cNvSpPr txBox="1"/>
            <p:nvPr/>
          </p:nvSpPr>
          <p:spPr>
            <a:xfrm>
              <a:off x="1912743" y="4912579"/>
              <a:ext cx="5028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7%</a:t>
              </a:r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C14026CC-A8A8-AC03-5D20-CC1C5FEDFE12}"/>
                </a:ext>
              </a:extLst>
            </p:cNvPr>
            <p:cNvSpPr/>
            <p:nvPr/>
          </p:nvSpPr>
          <p:spPr>
            <a:xfrm>
              <a:off x="3498468" y="4798559"/>
              <a:ext cx="2370140" cy="601218"/>
            </a:xfrm>
            <a:prstGeom prst="rect">
              <a:avLst/>
            </a:prstGeom>
            <a:solidFill>
              <a:srgbClr val="00803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2098F0C1-D25B-66D3-82F4-78AD6C2B6EA8}"/>
                </a:ext>
              </a:extLst>
            </p:cNvPr>
            <p:cNvSpPr txBox="1"/>
            <p:nvPr/>
          </p:nvSpPr>
          <p:spPr>
            <a:xfrm>
              <a:off x="3537924" y="4739957"/>
              <a:ext cx="22283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LBBB  inferior axis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&lt;0.002</a:t>
              </a:r>
            </a:p>
          </p:txBody>
        </p:sp>
        <p:sp>
          <p:nvSpPr>
            <p:cNvPr id="45" name="Ovale 44">
              <a:extLst>
                <a:ext uri="{FF2B5EF4-FFF2-40B4-BE49-F238E27FC236}">
                  <a16:creationId xmlns:a16="http://schemas.microsoft.com/office/drawing/2014/main" id="{7B6BEDB5-B66A-47E5-34A0-DA8E52EA66F5}"/>
                </a:ext>
              </a:extLst>
            </p:cNvPr>
            <p:cNvSpPr/>
            <p:nvPr/>
          </p:nvSpPr>
          <p:spPr>
            <a:xfrm>
              <a:off x="6578228" y="4838751"/>
              <a:ext cx="804801" cy="698650"/>
            </a:xfrm>
            <a:prstGeom prst="ellipse">
              <a:avLst/>
            </a:prstGeom>
            <a:solidFill>
              <a:srgbClr val="00803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D88F6175-B851-7DFB-E854-70B965702776}"/>
                </a:ext>
              </a:extLst>
            </p:cNvPr>
            <p:cNvSpPr txBox="1"/>
            <p:nvPr/>
          </p:nvSpPr>
          <p:spPr>
            <a:xfrm>
              <a:off x="6665495" y="4949931"/>
              <a:ext cx="6321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23%</a:t>
              </a: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570F5763-F951-36BB-15D5-6617BA437697}"/>
              </a:ext>
            </a:extLst>
          </p:cNvPr>
          <p:cNvGrpSpPr/>
          <p:nvPr/>
        </p:nvGrpSpPr>
        <p:grpSpPr>
          <a:xfrm>
            <a:off x="1486714" y="1375127"/>
            <a:ext cx="6219655" cy="1616148"/>
            <a:chOff x="1667060" y="1350967"/>
            <a:chExt cx="5734842" cy="1616148"/>
          </a:xfrm>
        </p:grpSpPr>
        <p:cxnSp>
          <p:nvCxnSpPr>
            <p:cNvPr id="93" name="Connettore 1 92">
              <a:extLst>
                <a:ext uri="{FF2B5EF4-FFF2-40B4-BE49-F238E27FC236}">
                  <a16:creationId xmlns:a16="http://schemas.microsoft.com/office/drawing/2014/main" id="{1BBC2E98-E8B1-E6E8-A383-E3181EF60D75}"/>
                </a:ext>
              </a:extLst>
            </p:cNvPr>
            <p:cNvCxnSpPr>
              <a:cxnSpLocks/>
            </p:cNvCxnSpPr>
            <p:nvPr/>
          </p:nvCxnSpPr>
          <p:spPr>
            <a:xfrm>
              <a:off x="2511466" y="2600415"/>
              <a:ext cx="4040290" cy="96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>
              <a:extLst>
                <a:ext uri="{FF2B5EF4-FFF2-40B4-BE49-F238E27FC236}">
                  <a16:creationId xmlns:a16="http://schemas.microsoft.com/office/drawing/2014/main" id="{C6954DFD-6D5C-D06F-4303-87E232909610}"/>
                </a:ext>
              </a:extLst>
            </p:cNvPr>
            <p:cNvCxnSpPr>
              <a:cxnSpLocks/>
              <a:stCxn id="48" idx="6"/>
              <a:endCxn id="52" idx="2"/>
            </p:cNvCxnSpPr>
            <p:nvPr/>
          </p:nvCxnSpPr>
          <p:spPr>
            <a:xfrm>
              <a:off x="2517841" y="1674132"/>
              <a:ext cx="4040290" cy="183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sellaDiTesto 49"/>
            <p:cNvSpPr txBox="1"/>
            <p:nvPr/>
          </p:nvSpPr>
          <p:spPr>
            <a:xfrm>
              <a:off x="4128728" y="1408672"/>
              <a:ext cx="6979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205</a:t>
              </a: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E88D5217-FEB6-1589-B09C-F2E815E9A3EC}"/>
                </a:ext>
              </a:extLst>
            </p:cNvPr>
            <p:cNvSpPr/>
            <p:nvPr/>
          </p:nvSpPr>
          <p:spPr>
            <a:xfrm>
              <a:off x="3498468" y="1364521"/>
              <a:ext cx="2370140" cy="65982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CE61CCF8-B7EB-69D8-E829-5FF6E77CA0B6}"/>
                </a:ext>
              </a:extLst>
            </p:cNvPr>
            <p:cNvSpPr txBox="1"/>
            <p:nvPr/>
          </p:nvSpPr>
          <p:spPr>
            <a:xfrm>
              <a:off x="3537924" y="1364521"/>
              <a:ext cx="22283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Polymorphic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&lt;0.001</a:t>
              </a:r>
            </a:p>
          </p:txBody>
        </p:sp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543AA73A-0C47-095E-6295-EA83ABF54FDF}"/>
                </a:ext>
              </a:extLst>
            </p:cNvPr>
            <p:cNvSpPr/>
            <p:nvPr/>
          </p:nvSpPr>
          <p:spPr>
            <a:xfrm>
              <a:off x="3497435" y="2304849"/>
              <a:ext cx="2370140" cy="649625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135584C4-9CDB-BC97-64D4-125B213131D1}"/>
                </a:ext>
              </a:extLst>
            </p:cNvPr>
            <p:cNvSpPr txBox="1"/>
            <p:nvPr/>
          </p:nvSpPr>
          <p:spPr>
            <a:xfrm>
              <a:off x="3536891" y="2294654"/>
              <a:ext cx="22283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Couplets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&lt;0.002</a:t>
              </a:r>
            </a:p>
          </p:txBody>
        </p:sp>
        <p:sp>
          <p:nvSpPr>
            <p:cNvPr id="48" name="Ovale 47">
              <a:extLst>
                <a:ext uri="{FF2B5EF4-FFF2-40B4-BE49-F238E27FC236}">
                  <a16:creationId xmlns:a16="http://schemas.microsoft.com/office/drawing/2014/main" id="{0A06331F-A696-2982-341A-ADF21CE4CF11}"/>
                </a:ext>
              </a:extLst>
            </p:cNvPr>
            <p:cNvSpPr/>
            <p:nvPr/>
          </p:nvSpPr>
          <p:spPr>
            <a:xfrm>
              <a:off x="1691693" y="1350967"/>
              <a:ext cx="826149" cy="64633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657326B3-2029-E973-5C49-AC153BAADB49}"/>
                </a:ext>
              </a:extLst>
            </p:cNvPr>
            <p:cNvSpPr txBox="1"/>
            <p:nvPr/>
          </p:nvSpPr>
          <p:spPr>
            <a:xfrm>
              <a:off x="1874593" y="1491235"/>
              <a:ext cx="643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59%</a:t>
              </a:r>
            </a:p>
          </p:txBody>
        </p:sp>
        <p:sp>
          <p:nvSpPr>
            <p:cNvPr id="52" name="Ovale 51">
              <a:extLst>
                <a:ext uri="{FF2B5EF4-FFF2-40B4-BE49-F238E27FC236}">
                  <a16:creationId xmlns:a16="http://schemas.microsoft.com/office/drawing/2014/main" id="{2A8F45D8-0C27-EF8E-91A0-C5F00A111517}"/>
                </a:ext>
              </a:extLst>
            </p:cNvPr>
            <p:cNvSpPr/>
            <p:nvPr/>
          </p:nvSpPr>
          <p:spPr>
            <a:xfrm>
              <a:off x="6558132" y="1360611"/>
              <a:ext cx="811595" cy="66373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39727199-2A5E-52D7-D77C-C307FF0CF958}"/>
                </a:ext>
              </a:extLst>
            </p:cNvPr>
            <p:cNvSpPr txBox="1"/>
            <p:nvPr/>
          </p:nvSpPr>
          <p:spPr>
            <a:xfrm>
              <a:off x="6688762" y="1491235"/>
              <a:ext cx="643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37%</a:t>
              </a:r>
            </a:p>
          </p:txBody>
        </p:sp>
        <p:sp>
          <p:nvSpPr>
            <p:cNvPr id="56" name="Ovale 55">
              <a:extLst>
                <a:ext uri="{FF2B5EF4-FFF2-40B4-BE49-F238E27FC236}">
                  <a16:creationId xmlns:a16="http://schemas.microsoft.com/office/drawing/2014/main" id="{D25C1C6D-96AD-CC69-73F1-90542317AFE0}"/>
                </a:ext>
              </a:extLst>
            </p:cNvPr>
            <p:cNvSpPr/>
            <p:nvPr/>
          </p:nvSpPr>
          <p:spPr>
            <a:xfrm>
              <a:off x="1667060" y="2272871"/>
              <a:ext cx="826149" cy="66811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6952BD90-C925-12C0-1527-B41E854704DF}"/>
                </a:ext>
              </a:extLst>
            </p:cNvPr>
            <p:cNvSpPr txBox="1"/>
            <p:nvPr/>
          </p:nvSpPr>
          <p:spPr>
            <a:xfrm>
              <a:off x="1839495" y="2424862"/>
              <a:ext cx="643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64%</a:t>
              </a:r>
            </a:p>
          </p:txBody>
        </p:sp>
        <p:sp>
          <p:nvSpPr>
            <p:cNvPr id="63" name="Ovale 62">
              <a:extLst>
                <a:ext uri="{FF2B5EF4-FFF2-40B4-BE49-F238E27FC236}">
                  <a16:creationId xmlns:a16="http://schemas.microsoft.com/office/drawing/2014/main" id="{E2993509-A40B-E543-2016-F58A4AFEEA3C}"/>
                </a:ext>
              </a:extLst>
            </p:cNvPr>
            <p:cNvSpPr/>
            <p:nvPr/>
          </p:nvSpPr>
          <p:spPr>
            <a:xfrm>
              <a:off x="6575753" y="2289947"/>
              <a:ext cx="826149" cy="67716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9116FEBD-3509-7056-EC9C-62964EC7D78A}"/>
                </a:ext>
              </a:extLst>
            </p:cNvPr>
            <p:cNvSpPr txBox="1"/>
            <p:nvPr/>
          </p:nvSpPr>
          <p:spPr>
            <a:xfrm>
              <a:off x="6726479" y="2420571"/>
              <a:ext cx="643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31%</a:t>
              </a: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3F3F1385-CD11-7184-6036-9697BC3ECBC9}"/>
              </a:ext>
            </a:extLst>
          </p:cNvPr>
          <p:cNvGrpSpPr/>
          <p:nvPr/>
        </p:nvGrpSpPr>
        <p:grpSpPr>
          <a:xfrm>
            <a:off x="1483612" y="3131362"/>
            <a:ext cx="6240125" cy="1645250"/>
            <a:chOff x="1663732" y="3131362"/>
            <a:chExt cx="5776888" cy="1645250"/>
          </a:xfrm>
        </p:grpSpPr>
        <p:cxnSp>
          <p:nvCxnSpPr>
            <p:cNvPr id="96" name="Connettore 1 95">
              <a:extLst>
                <a:ext uri="{FF2B5EF4-FFF2-40B4-BE49-F238E27FC236}">
                  <a16:creationId xmlns:a16="http://schemas.microsoft.com/office/drawing/2014/main" id="{82C5B9CB-5558-4740-A0B4-84276C4D3960}"/>
                </a:ext>
              </a:extLst>
            </p:cNvPr>
            <p:cNvCxnSpPr>
              <a:cxnSpLocks/>
            </p:cNvCxnSpPr>
            <p:nvPr/>
          </p:nvCxnSpPr>
          <p:spPr>
            <a:xfrm>
              <a:off x="2511466" y="3445859"/>
              <a:ext cx="4040290" cy="96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94">
              <a:extLst>
                <a:ext uri="{FF2B5EF4-FFF2-40B4-BE49-F238E27FC236}">
                  <a16:creationId xmlns:a16="http://schemas.microsoft.com/office/drawing/2014/main" id="{5EE522F7-6FE4-6CC1-38BF-25F3964F9051}"/>
                </a:ext>
              </a:extLst>
            </p:cNvPr>
            <p:cNvCxnSpPr>
              <a:cxnSpLocks/>
            </p:cNvCxnSpPr>
            <p:nvPr/>
          </p:nvCxnSpPr>
          <p:spPr>
            <a:xfrm>
              <a:off x="2511466" y="4270153"/>
              <a:ext cx="4040290" cy="96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ttangolo 69">
              <a:extLst>
                <a:ext uri="{FF2B5EF4-FFF2-40B4-BE49-F238E27FC236}">
                  <a16:creationId xmlns:a16="http://schemas.microsoft.com/office/drawing/2014/main" id="{EA42BF77-2293-C14C-40DB-3E48211638BB}"/>
                </a:ext>
              </a:extLst>
            </p:cNvPr>
            <p:cNvSpPr/>
            <p:nvPr/>
          </p:nvSpPr>
          <p:spPr>
            <a:xfrm>
              <a:off x="3505442" y="3176260"/>
              <a:ext cx="2370140" cy="5847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A7B63C7D-4FF8-315E-485D-E74A9E8E32D1}"/>
                </a:ext>
              </a:extLst>
            </p:cNvPr>
            <p:cNvSpPr txBox="1"/>
            <p:nvPr/>
          </p:nvSpPr>
          <p:spPr>
            <a:xfrm>
              <a:off x="3576347" y="3149173"/>
              <a:ext cx="22283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LBBB, superior axis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0.51</a:t>
              </a:r>
            </a:p>
          </p:txBody>
        </p:sp>
        <p:sp>
          <p:nvSpPr>
            <p:cNvPr id="73" name="Rettangolo 72">
              <a:extLst>
                <a:ext uri="{FF2B5EF4-FFF2-40B4-BE49-F238E27FC236}">
                  <a16:creationId xmlns:a16="http://schemas.microsoft.com/office/drawing/2014/main" id="{61AE8C45-EB40-9B6C-0372-B8064F98F76A}"/>
                </a:ext>
              </a:extLst>
            </p:cNvPr>
            <p:cNvSpPr/>
            <p:nvPr/>
          </p:nvSpPr>
          <p:spPr>
            <a:xfrm>
              <a:off x="3496699" y="3982821"/>
              <a:ext cx="2370140" cy="5847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6756B3E7-E9A1-87F1-F329-76F1B7C19540}"/>
                </a:ext>
              </a:extLst>
            </p:cNvPr>
            <p:cNvSpPr txBox="1"/>
            <p:nvPr/>
          </p:nvSpPr>
          <p:spPr>
            <a:xfrm>
              <a:off x="3567604" y="3955734"/>
              <a:ext cx="22283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RBBB, superior axis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0.76</a:t>
              </a:r>
            </a:p>
          </p:txBody>
        </p:sp>
        <p:sp>
          <p:nvSpPr>
            <p:cNvPr id="78" name="Ovale 77">
              <a:extLst>
                <a:ext uri="{FF2B5EF4-FFF2-40B4-BE49-F238E27FC236}">
                  <a16:creationId xmlns:a16="http://schemas.microsoft.com/office/drawing/2014/main" id="{9CAF2F20-B287-F0E9-1C87-A031AA2A1EA9}"/>
                </a:ext>
              </a:extLst>
            </p:cNvPr>
            <p:cNvSpPr/>
            <p:nvPr/>
          </p:nvSpPr>
          <p:spPr>
            <a:xfrm>
              <a:off x="1691336" y="3131362"/>
              <a:ext cx="801873" cy="64633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8DEC72BE-7A79-2283-C7CA-2D83244BEB87}"/>
                </a:ext>
              </a:extLst>
            </p:cNvPr>
            <p:cNvSpPr txBox="1"/>
            <p:nvPr/>
          </p:nvSpPr>
          <p:spPr>
            <a:xfrm>
              <a:off x="1819973" y="3272034"/>
              <a:ext cx="6853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10%</a:t>
              </a:r>
            </a:p>
          </p:txBody>
        </p:sp>
        <p:sp>
          <p:nvSpPr>
            <p:cNvPr id="84" name="Ovale 83">
              <a:extLst>
                <a:ext uri="{FF2B5EF4-FFF2-40B4-BE49-F238E27FC236}">
                  <a16:creationId xmlns:a16="http://schemas.microsoft.com/office/drawing/2014/main" id="{BB633104-90E2-9960-F9E6-946419410B96}"/>
                </a:ext>
              </a:extLst>
            </p:cNvPr>
            <p:cNvSpPr/>
            <p:nvPr/>
          </p:nvSpPr>
          <p:spPr>
            <a:xfrm>
              <a:off x="1663732" y="3937448"/>
              <a:ext cx="829476" cy="70829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CasellaDiTesto 84">
              <a:extLst>
                <a:ext uri="{FF2B5EF4-FFF2-40B4-BE49-F238E27FC236}">
                  <a16:creationId xmlns:a16="http://schemas.microsoft.com/office/drawing/2014/main" id="{FCF0BC71-CCFC-E8E8-4AC7-05D7038862E8}"/>
                </a:ext>
              </a:extLst>
            </p:cNvPr>
            <p:cNvSpPr txBox="1"/>
            <p:nvPr/>
          </p:nvSpPr>
          <p:spPr>
            <a:xfrm>
              <a:off x="1825346" y="4089696"/>
              <a:ext cx="6458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14%</a:t>
              </a:r>
            </a:p>
          </p:txBody>
        </p:sp>
        <p:sp>
          <p:nvSpPr>
            <p:cNvPr id="87" name="Ovale 86">
              <a:extLst>
                <a:ext uri="{FF2B5EF4-FFF2-40B4-BE49-F238E27FC236}">
                  <a16:creationId xmlns:a16="http://schemas.microsoft.com/office/drawing/2014/main" id="{AEACEF48-4343-7989-B58E-DDE42B1E6A66}"/>
                </a:ext>
              </a:extLst>
            </p:cNvPr>
            <p:cNvSpPr/>
            <p:nvPr/>
          </p:nvSpPr>
          <p:spPr>
            <a:xfrm>
              <a:off x="6563884" y="3176260"/>
              <a:ext cx="822274" cy="70250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FA804D18-DE4C-9207-1DC2-D2AD739C20D5}"/>
                </a:ext>
              </a:extLst>
            </p:cNvPr>
            <p:cNvSpPr txBox="1"/>
            <p:nvPr/>
          </p:nvSpPr>
          <p:spPr>
            <a:xfrm>
              <a:off x="6643609" y="3328491"/>
              <a:ext cx="6458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14%</a:t>
              </a:r>
            </a:p>
          </p:txBody>
        </p:sp>
        <p:sp>
          <p:nvSpPr>
            <p:cNvPr id="90" name="Ovale 89">
              <a:extLst>
                <a:ext uri="{FF2B5EF4-FFF2-40B4-BE49-F238E27FC236}">
                  <a16:creationId xmlns:a16="http://schemas.microsoft.com/office/drawing/2014/main" id="{40092A58-4A67-D1E9-741E-D6B5D6C24D0F}"/>
                </a:ext>
              </a:extLst>
            </p:cNvPr>
            <p:cNvSpPr/>
            <p:nvPr/>
          </p:nvSpPr>
          <p:spPr>
            <a:xfrm>
              <a:off x="6578226" y="4016070"/>
              <a:ext cx="862394" cy="76054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CasellaDiTesto 90">
              <a:extLst>
                <a:ext uri="{FF2B5EF4-FFF2-40B4-BE49-F238E27FC236}">
                  <a16:creationId xmlns:a16="http://schemas.microsoft.com/office/drawing/2014/main" id="{5E4BE5BC-7CED-F4B4-5F30-A8042C7FDC4A}"/>
                </a:ext>
              </a:extLst>
            </p:cNvPr>
            <p:cNvSpPr txBox="1"/>
            <p:nvPr/>
          </p:nvSpPr>
          <p:spPr>
            <a:xfrm>
              <a:off x="6657239" y="4167013"/>
              <a:ext cx="6458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170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9816" y="1769528"/>
            <a:ext cx="2980091" cy="2760150"/>
          </a:xfrm>
          <a:solidFill>
            <a:srgbClr val="CC0000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Inverted T-wave in anterior precordial leads (V1 to V3)</a:t>
            </a:r>
          </a:p>
          <a:p>
            <a:pPr eaLnBrk="1" hangingPunct="1">
              <a:lnSpc>
                <a:spcPct val="120000"/>
              </a:lnSpc>
            </a:pPr>
            <a:endParaRPr lang="en-US" sz="2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exclude primarily A(RV)C</a:t>
            </a:r>
          </a:p>
        </p:txBody>
      </p:sp>
      <p:pic>
        <p:nvPicPr>
          <p:cNvPr id="21509" name="Picture 9" descr="oberkirkerECG percordia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98"/>
          <a:stretch>
            <a:fillRect/>
          </a:stretch>
        </p:blipFill>
        <p:spPr bwMode="auto">
          <a:xfrm>
            <a:off x="3525484" y="839462"/>
            <a:ext cx="5294670" cy="463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CasellaDiTesto 4"/>
          <p:cNvSpPr txBox="1">
            <a:spLocks noChangeArrowheads="1"/>
          </p:cNvSpPr>
          <p:nvPr/>
        </p:nvSpPr>
        <p:spPr bwMode="auto">
          <a:xfrm>
            <a:off x="3599450" y="933922"/>
            <a:ext cx="6471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="1" baseline="-25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1" name="CasellaDiTesto 5"/>
          <p:cNvSpPr txBox="1">
            <a:spLocks noChangeArrowheads="1"/>
          </p:cNvSpPr>
          <p:nvPr/>
        </p:nvSpPr>
        <p:spPr bwMode="auto">
          <a:xfrm>
            <a:off x="3506993" y="2129581"/>
            <a:ext cx="6471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="1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512" name="CasellaDiTesto 6"/>
          <p:cNvSpPr txBox="1">
            <a:spLocks noChangeArrowheads="1"/>
          </p:cNvSpPr>
          <p:nvPr/>
        </p:nvSpPr>
        <p:spPr bwMode="auto">
          <a:xfrm>
            <a:off x="3506993" y="3258814"/>
            <a:ext cx="6471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="1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513" name="CasellaDiTesto 7"/>
          <p:cNvSpPr txBox="1">
            <a:spLocks noChangeArrowheads="1"/>
          </p:cNvSpPr>
          <p:nvPr/>
        </p:nvSpPr>
        <p:spPr bwMode="auto">
          <a:xfrm>
            <a:off x="3506993" y="4471802"/>
            <a:ext cx="6471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="1" baseline="-25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B6E0245-23AD-5983-0BC0-F01E02F9BF97}"/>
              </a:ext>
            </a:extLst>
          </p:cNvPr>
          <p:cNvSpPr txBox="1"/>
          <p:nvPr/>
        </p:nvSpPr>
        <p:spPr>
          <a:xfrm>
            <a:off x="449145" y="240547"/>
            <a:ext cx="8371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Presence of inverted T-wave in anterior ECG leads</a:t>
            </a:r>
          </a:p>
        </p:txBody>
      </p:sp>
    </p:spTree>
    <p:extLst>
      <p:ext uri="{BB962C8B-B14F-4D97-AF65-F5344CB8AC3E}">
        <p14:creationId xmlns:p14="http://schemas.microsoft.com/office/powerpoint/2010/main" val="150862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2691433" y="4169681"/>
            <a:ext cx="1450758" cy="4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4" tIns="41472" rIns="82944" bIns="41472" anchor="ctr"/>
          <a:lstStyle/>
          <a:p>
            <a:pPr algn="ctr" defTabSz="617129">
              <a:lnSpc>
                <a:spcPct val="90000"/>
              </a:lnSpc>
              <a:tabLst>
                <a:tab pos="0" algn="l"/>
                <a:tab pos="617129" algn="l"/>
                <a:tab pos="1234256" algn="l"/>
                <a:tab pos="1851384" algn="l"/>
                <a:tab pos="2468510" algn="l"/>
                <a:tab pos="3085638" algn="l"/>
                <a:tab pos="3702768" algn="l"/>
                <a:tab pos="4319892" algn="l"/>
                <a:tab pos="4937021" algn="l"/>
                <a:tab pos="5554148" algn="l"/>
                <a:tab pos="6171276" algn="l"/>
                <a:tab pos="6788402" algn="l"/>
              </a:tabLst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CV disease (HCM)</a:t>
            </a: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88555" y="2459474"/>
            <a:ext cx="1987223" cy="53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4" tIns="41472" rIns="82944" bIns="41472" anchor="ctr"/>
          <a:lstStyle/>
          <a:p>
            <a:pPr algn="ctr" defTabSz="617129">
              <a:lnSpc>
                <a:spcPct val="90000"/>
              </a:lnSpc>
              <a:tabLst>
                <a:tab pos="0" algn="l"/>
                <a:tab pos="617129" algn="l"/>
                <a:tab pos="1234256" algn="l"/>
                <a:tab pos="1851384" algn="l"/>
                <a:tab pos="2468510" algn="l"/>
                <a:tab pos="3085638" algn="l"/>
                <a:tab pos="3702768" algn="l"/>
                <a:tab pos="4319892" algn="l"/>
                <a:tab pos="4937021" algn="l"/>
                <a:tab pos="5554148" algn="l"/>
                <a:tab pos="6171276" algn="l"/>
                <a:tab pos="6788402" algn="l"/>
              </a:tabLst>
              <a:defRPr/>
            </a:pPr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Infero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-lateral</a:t>
            </a:r>
          </a:p>
        </p:txBody>
      </p:sp>
      <p:grpSp>
        <p:nvGrpSpPr>
          <p:cNvPr id="106516" name="Group 9"/>
          <p:cNvGrpSpPr>
            <a:grpSpLocks/>
          </p:cNvGrpSpPr>
          <p:nvPr/>
        </p:nvGrpSpPr>
        <p:grpSpPr bwMode="auto">
          <a:xfrm>
            <a:off x="1977078" y="2412320"/>
            <a:ext cx="1052345" cy="726520"/>
            <a:chOff x="1757" y="1904"/>
            <a:chExt cx="869" cy="678"/>
          </a:xfrm>
        </p:grpSpPr>
        <p:sp>
          <p:nvSpPr>
            <p:cNvPr id="106527" name="Oval 10"/>
            <p:cNvSpPr>
              <a:spLocks noChangeArrowheads="1"/>
            </p:cNvSpPr>
            <p:nvPr/>
          </p:nvSpPr>
          <p:spPr bwMode="auto">
            <a:xfrm>
              <a:off x="1757" y="1904"/>
              <a:ext cx="862" cy="67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17129"/>
              <a:endParaRPr lang="en-US" sz="11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43" name="Rectangle 11"/>
            <p:cNvSpPr>
              <a:spLocks noChangeArrowheads="1"/>
            </p:cNvSpPr>
            <p:nvPr/>
          </p:nvSpPr>
          <p:spPr bwMode="auto">
            <a:xfrm>
              <a:off x="1775" y="2047"/>
              <a:ext cx="851" cy="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944" tIns="41472" rIns="82944" bIns="41472" anchor="ctr"/>
            <a:lstStyle/>
            <a:p>
              <a:pPr algn="ctr" defTabSz="617129">
                <a:tabLst>
                  <a:tab pos="0" algn="l"/>
                  <a:tab pos="617129" algn="l"/>
                  <a:tab pos="1234256" algn="l"/>
                  <a:tab pos="1851384" algn="l"/>
                  <a:tab pos="2468510" algn="l"/>
                  <a:tab pos="3085638" algn="l"/>
                  <a:tab pos="3702768" algn="l"/>
                  <a:tab pos="4319892" algn="l"/>
                  <a:tab pos="4937021" algn="l"/>
                  <a:tab pos="5554148" algn="l"/>
                  <a:tab pos="6171276" algn="l"/>
                  <a:tab pos="6788402" algn="l"/>
                </a:tabLst>
                <a:defRPr/>
              </a:pPr>
              <a:r>
                <a:rPr lang="en-US" sz="28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93</a:t>
              </a:r>
            </a:p>
          </p:txBody>
        </p:sp>
      </p:grpSp>
      <p:sp>
        <p:nvSpPr>
          <p:cNvPr id="106517" name="Line 12"/>
          <p:cNvSpPr>
            <a:spLocks noChangeShapeType="1"/>
          </p:cNvSpPr>
          <p:nvPr/>
        </p:nvSpPr>
        <p:spPr bwMode="auto">
          <a:xfrm flipV="1">
            <a:off x="3076652" y="1995862"/>
            <a:ext cx="1191948" cy="675942"/>
          </a:xfrm>
          <a:prstGeom prst="line">
            <a:avLst/>
          </a:prstGeom>
          <a:noFill/>
          <a:ln w="28440">
            <a:solidFill>
              <a:srgbClr val="FFFF66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617129"/>
            <a:endParaRPr lang="it-IT" sz="11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6518" name="Group 13"/>
          <p:cNvGrpSpPr>
            <a:grpSpLocks/>
          </p:cNvGrpSpPr>
          <p:nvPr/>
        </p:nvGrpSpPr>
        <p:grpSpPr bwMode="auto">
          <a:xfrm>
            <a:off x="947617" y="3402443"/>
            <a:ext cx="1043867" cy="674013"/>
            <a:chOff x="830" y="2835"/>
            <a:chExt cx="862" cy="629"/>
          </a:xfrm>
        </p:grpSpPr>
        <p:sp>
          <p:nvSpPr>
            <p:cNvPr id="106525" name="Oval 14"/>
            <p:cNvSpPr>
              <a:spLocks noChangeArrowheads="1"/>
            </p:cNvSpPr>
            <p:nvPr/>
          </p:nvSpPr>
          <p:spPr bwMode="auto">
            <a:xfrm>
              <a:off x="830" y="2835"/>
              <a:ext cx="862" cy="629"/>
            </a:xfrm>
            <a:prstGeom prst="ellipse">
              <a:avLst/>
            </a:prstGeom>
            <a:gradFill rotWithShape="0">
              <a:gsLst>
                <a:gs pos="0">
                  <a:srgbClr val="009900"/>
                </a:gs>
                <a:gs pos="50000">
                  <a:srgbClr val="A8DCA8"/>
                </a:gs>
                <a:gs pos="100000">
                  <a:srgbClr val="0099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17129"/>
              <a:endParaRPr lang="en-US" sz="11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47" name="Rectangle 15"/>
            <p:cNvSpPr>
              <a:spLocks noChangeArrowheads="1"/>
            </p:cNvSpPr>
            <p:nvPr/>
          </p:nvSpPr>
          <p:spPr bwMode="auto">
            <a:xfrm>
              <a:off x="875" y="2968"/>
              <a:ext cx="805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944" tIns="41472" rIns="82944" bIns="41472" anchor="ctr"/>
            <a:lstStyle/>
            <a:p>
              <a:pPr algn="ctr" defTabSz="617129">
                <a:tabLst>
                  <a:tab pos="0" algn="l"/>
                  <a:tab pos="617129" algn="l"/>
                  <a:tab pos="1234256" algn="l"/>
                  <a:tab pos="1851384" algn="l"/>
                  <a:tab pos="2468510" algn="l"/>
                  <a:tab pos="3085638" algn="l"/>
                  <a:tab pos="3702768" algn="l"/>
                  <a:tab pos="4319892" algn="l"/>
                  <a:tab pos="4937021" algn="l"/>
                  <a:tab pos="5554148" algn="l"/>
                  <a:tab pos="6171276" algn="l"/>
                  <a:tab pos="6788402" algn="l"/>
                </a:tabLst>
                <a:defRPr/>
              </a:pPr>
              <a:r>
                <a:rPr lang="en-US" sz="2800" b="1" dirty="0">
                  <a:solidFill>
                    <a:srgbClr val="3333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grpSp>
        <p:nvGrpSpPr>
          <p:cNvPr id="106519" name="Group 16"/>
          <p:cNvGrpSpPr>
            <a:grpSpLocks/>
          </p:cNvGrpSpPr>
          <p:nvPr/>
        </p:nvGrpSpPr>
        <p:grpSpPr bwMode="auto">
          <a:xfrm>
            <a:off x="2911832" y="3402443"/>
            <a:ext cx="1031758" cy="689015"/>
            <a:chOff x="2452" y="2835"/>
            <a:chExt cx="852" cy="643"/>
          </a:xfrm>
        </p:grpSpPr>
        <p:sp>
          <p:nvSpPr>
            <p:cNvPr id="106523" name="Oval 17"/>
            <p:cNvSpPr>
              <a:spLocks noChangeArrowheads="1"/>
            </p:cNvSpPr>
            <p:nvPr/>
          </p:nvSpPr>
          <p:spPr bwMode="auto">
            <a:xfrm>
              <a:off x="2452" y="2835"/>
              <a:ext cx="852" cy="643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50000">
                  <a:srgbClr val="FFBEBE"/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17129"/>
              <a:endParaRPr lang="en-US" sz="11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50" name="Rectangle 18"/>
            <p:cNvSpPr>
              <a:spLocks noChangeArrowheads="1"/>
            </p:cNvSpPr>
            <p:nvPr/>
          </p:nvSpPr>
          <p:spPr bwMode="auto">
            <a:xfrm>
              <a:off x="2497" y="2977"/>
              <a:ext cx="78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944" tIns="41472" rIns="82944" bIns="41472" anchor="ctr"/>
            <a:lstStyle/>
            <a:p>
              <a:pPr algn="ctr" defTabSz="617129">
                <a:tabLst>
                  <a:tab pos="0" algn="l"/>
                  <a:tab pos="617129" algn="l"/>
                  <a:tab pos="1234256" algn="l"/>
                  <a:tab pos="1851384" algn="l"/>
                  <a:tab pos="2468510" algn="l"/>
                  <a:tab pos="3085638" algn="l"/>
                  <a:tab pos="3702768" algn="l"/>
                  <a:tab pos="4319892" algn="l"/>
                  <a:tab pos="4937021" algn="l"/>
                  <a:tab pos="5554148" algn="l"/>
                  <a:tab pos="6171276" algn="l"/>
                  <a:tab pos="6788402" algn="l"/>
                </a:tabLst>
                <a:defRPr/>
              </a:pPr>
              <a:r>
                <a:rPr lang="en-US" sz="28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47</a:t>
              </a:r>
            </a:p>
          </p:txBody>
        </p:sp>
      </p:grpSp>
      <p:sp>
        <p:nvSpPr>
          <p:cNvPr id="106520" name="Line 19"/>
          <p:cNvSpPr>
            <a:spLocks noChangeShapeType="1"/>
          </p:cNvSpPr>
          <p:nvPr/>
        </p:nvSpPr>
        <p:spPr bwMode="auto">
          <a:xfrm flipV="1">
            <a:off x="1828002" y="3177415"/>
            <a:ext cx="434743" cy="280750"/>
          </a:xfrm>
          <a:prstGeom prst="line">
            <a:avLst/>
          </a:prstGeom>
          <a:noFill/>
          <a:ln w="28440">
            <a:solidFill>
              <a:srgbClr val="FFFF66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617129"/>
            <a:endParaRPr lang="it-IT" sz="11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521" name="Line 20"/>
          <p:cNvSpPr>
            <a:spLocks noChangeShapeType="1"/>
          </p:cNvSpPr>
          <p:nvPr/>
        </p:nvSpPr>
        <p:spPr bwMode="auto">
          <a:xfrm flipH="1" flipV="1">
            <a:off x="2748349" y="3161342"/>
            <a:ext cx="434743" cy="283964"/>
          </a:xfrm>
          <a:prstGeom prst="line">
            <a:avLst/>
          </a:prstGeom>
          <a:noFill/>
          <a:ln w="28440">
            <a:solidFill>
              <a:srgbClr val="FFFF66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617129"/>
            <a:endParaRPr lang="it-IT" sz="11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53" name="Rectangle 21"/>
          <p:cNvSpPr>
            <a:spLocks noChangeArrowheads="1"/>
          </p:cNvSpPr>
          <p:nvPr/>
        </p:nvSpPr>
        <p:spPr bwMode="auto">
          <a:xfrm>
            <a:off x="675146" y="4162181"/>
            <a:ext cx="1731706" cy="46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4" tIns="41472" rIns="82944" bIns="41472" anchor="ctr"/>
          <a:lstStyle/>
          <a:p>
            <a:pPr algn="ctr" defTabSz="617129">
              <a:lnSpc>
                <a:spcPct val="90000"/>
              </a:lnSpc>
              <a:tabLst>
                <a:tab pos="0" algn="l"/>
                <a:tab pos="617129" algn="l"/>
                <a:tab pos="1234256" algn="l"/>
                <a:tab pos="1851384" algn="l"/>
                <a:tab pos="2468510" algn="l"/>
                <a:tab pos="3085638" algn="l"/>
                <a:tab pos="3702768" algn="l"/>
                <a:tab pos="4319892" algn="l"/>
                <a:tab pos="4937021" algn="l"/>
                <a:tab pos="5554148" algn="l"/>
                <a:tab pos="6171276" algn="l"/>
                <a:tab pos="6788402" algn="l"/>
              </a:tabLst>
              <a:defRPr/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structural CV disease</a:t>
            </a:r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6912031" y="2531424"/>
            <a:ext cx="1656338" cy="4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4" tIns="41472" rIns="82944" bIns="41472" anchor="ctr"/>
          <a:lstStyle/>
          <a:p>
            <a:pPr algn="ctr" defTabSz="617129">
              <a:lnSpc>
                <a:spcPct val="90000"/>
              </a:lnSpc>
              <a:tabLst>
                <a:tab pos="0" algn="l"/>
                <a:tab pos="617129" algn="l"/>
                <a:tab pos="1234256" algn="l"/>
                <a:tab pos="1851384" algn="l"/>
                <a:tab pos="2468510" algn="l"/>
                <a:tab pos="3085638" algn="l"/>
                <a:tab pos="3702768" algn="l"/>
                <a:tab pos="4319892" algn="l"/>
                <a:tab pos="4937021" algn="l"/>
                <a:tab pos="5554148" algn="l"/>
                <a:tab pos="6171276" algn="l"/>
                <a:tab pos="6788402" algn="l"/>
              </a:tabLst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Anterior (beyond V2)</a:t>
            </a:r>
          </a:p>
        </p:txBody>
      </p:sp>
      <p:grpSp>
        <p:nvGrpSpPr>
          <p:cNvPr id="106504" name="Group 24"/>
          <p:cNvGrpSpPr>
            <a:grpSpLocks/>
          </p:cNvGrpSpPr>
          <p:nvPr/>
        </p:nvGrpSpPr>
        <p:grpSpPr bwMode="auto">
          <a:xfrm>
            <a:off x="5828202" y="2433750"/>
            <a:ext cx="1083830" cy="727592"/>
            <a:chOff x="3404" y="1942"/>
            <a:chExt cx="895" cy="679"/>
          </a:xfrm>
        </p:grpSpPr>
        <p:sp>
          <p:nvSpPr>
            <p:cNvPr id="106511" name="Oval 25"/>
            <p:cNvSpPr>
              <a:spLocks noChangeArrowheads="1"/>
            </p:cNvSpPr>
            <p:nvPr/>
          </p:nvSpPr>
          <p:spPr bwMode="auto">
            <a:xfrm>
              <a:off x="3404" y="1942"/>
              <a:ext cx="895" cy="679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50000">
                  <a:srgbClr val="FFF2BE"/>
                </a:gs>
                <a:gs pos="100000">
                  <a:srgbClr val="FFCC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17129"/>
              <a:endParaRPr lang="en-US" sz="11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58" name="Rectangle 26"/>
            <p:cNvSpPr>
              <a:spLocks noChangeArrowheads="1"/>
            </p:cNvSpPr>
            <p:nvPr/>
          </p:nvSpPr>
          <p:spPr bwMode="auto">
            <a:xfrm>
              <a:off x="3450" y="2096"/>
              <a:ext cx="782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944" tIns="41472" rIns="82944" bIns="41472" anchor="ctr"/>
            <a:lstStyle/>
            <a:p>
              <a:pPr algn="ctr" defTabSz="617129">
                <a:tabLst>
                  <a:tab pos="0" algn="l"/>
                  <a:tab pos="617129" algn="l"/>
                  <a:tab pos="1234256" algn="l"/>
                  <a:tab pos="1851384" algn="l"/>
                  <a:tab pos="2468510" algn="l"/>
                  <a:tab pos="3085638" algn="l"/>
                  <a:tab pos="3702768" algn="l"/>
                  <a:tab pos="4319892" algn="l"/>
                  <a:tab pos="4937021" algn="l"/>
                  <a:tab pos="5554148" algn="l"/>
                  <a:tab pos="6171276" algn="l"/>
                  <a:tab pos="6788402" algn="l"/>
                </a:tabLst>
                <a:defRPr/>
              </a:pPr>
              <a:r>
                <a:rPr lang="en-US" sz="28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sp>
        <p:nvSpPr>
          <p:cNvPr id="106505" name="Line 27"/>
          <p:cNvSpPr>
            <a:spLocks noChangeShapeType="1"/>
          </p:cNvSpPr>
          <p:nvPr/>
        </p:nvSpPr>
        <p:spPr bwMode="auto">
          <a:xfrm flipH="1" flipV="1">
            <a:off x="5079281" y="2065069"/>
            <a:ext cx="757398" cy="500483"/>
          </a:xfrm>
          <a:prstGeom prst="line">
            <a:avLst/>
          </a:prstGeom>
          <a:noFill/>
          <a:ln w="28440">
            <a:solidFill>
              <a:srgbClr val="FFFF66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617129"/>
            <a:endParaRPr lang="it-IT" sz="11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6506" name="Group 28"/>
          <p:cNvGrpSpPr>
            <a:grpSpLocks/>
          </p:cNvGrpSpPr>
          <p:nvPr/>
        </p:nvGrpSpPr>
        <p:grpSpPr bwMode="auto">
          <a:xfrm>
            <a:off x="4898694" y="3382664"/>
            <a:ext cx="1083830" cy="717947"/>
            <a:chOff x="4254" y="2835"/>
            <a:chExt cx="895" cy="670"/>
          </a:xfrm>
        </p:grpSpPr>
        <p:sp>
          <p:nvSpPr>
            <p:cNvPr id="106509" name="Oval 29"/>
            <p:cNvSpPr>
              <a:spLocks noChangeArrowheads="1"/>
            </p:cNvSpPr>
            <p:nvPr/>
          </p:nvSpPr>
          <p:spPr bwMode="auto">
            <a:xfrm>
              <a:off x="4254" y="2835"/>
              <a:ext cx="895" cy="670"/>
            </a:xfrm>
            <a:prstGeom prst="ellipse">
              <a:avLst/>
            </a:prstGeom>
            <a:gradFill rotWithShape="0">
              <a:gsLst>
                <a:gs pos="0">
                  <a:srgbClr val="009900"/>
                </a:gs>
                <a:gs pos="50000">
                  <a:srgbClr val="BEE5BE"/>
                </a:gs>
                <a:gs pos="100000">
                  <a:srgbClr val="0099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17129"/>
              <a:endParaRPr lang="en-US" sz="11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62" name="Rectangle 30"/>
            <p:cNvSpPr>
              <a:spLocks noChangeArrowheads="1"/>
            </p:cNvSpPr>
            <p:nvPr/>
          </p:nvSpPr>
          <p:spPr bwMode="auto">
            <a:xfrm>
              <a:off x="4300" y="2995"/>
              <a:ext cx="782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944" tIns="41472" rIns="82944" bIns="41472" anchor="ctr"/>
            <a:lstStyle/>
            <a:p>
              <a:pPr algn="ctr" defTabSz="617129">
                <a:tabLst>
                  <a:tab pos="0" algn="l"/>
                  <a:tab pos="617129" algn="l"/>
                  <a:tab pos="1234256" algn="l"/>
                  <a:tab pos="1851384" algn="l"/>
                  <a:tab pos="2468510" algn="l"/>
                  <a:tab pos="3085638" algn="l"/>
                  <a:tab pos="3702768" algn="l"/>
                  <a:tab pos="4319892" algn="l"/>
                  <a:tab pos="4937021" algn="l"/>
                  <a:tab pos="5554148" algn="l"/>
                  <a:tab pos="6171276" algn="l"/>
                  <a:tab pos="6788402" algn="l"/>
                </a:tabLst>
                <a:defRPr/>
              </a:pPr>
              <a:r>
                <a:rPr lang="en-US" sz="28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sp>
        <p:nvSpPr>
          <p:cNvPr id="106507" name="Line 31"/>
          <p:cNvSpPr>
            <a:spLocks noChangeShapeType="1"/>
          </p:cNvSpPr>
          <p:nvPr/>
        </p:nvSpPr>
        <p:spPr bwMode="auto">
          <a:xfrm flipH="1" flipV="1">
            <a:off x="6694659" y="3083232"/>
            <a:ext cx="621339" cy="385384"/>
          </a:xfrm>
          <a:prstGeom prst="line">
            <a:avLst/>
          </a:prstGeom>
          <a:noFill/>
          <a:ln w="28440">
            <a:solidFill>
              <a:srgbClr val="FFFF66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617129"/>
            <a:endParaRPr lang="it-IT" sz="11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64" name="Rectangle 32"/>
          <p:cNvSpPr>
            <a:spLocks noChangeArrowheads="1"/>
          </p:cNvSpPr>
          <p:nvPr/>
        </p:nvSpPr>
        <p:spPr bwMode="auto">
          <a:xfrm>
            <a:off x="4631068" y="4131687"/>
            <a:ext cx="1732916" cy="47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4" tIns="41472" rIns="82944" bIns="41472" anchor="ctr"/>
          <a:lstStyle/>
          <a:p>
            <a:pPr algn="ctr" defTabSz="617129">
              <a:lnSpc>
                <a:spcPct val="90000"/>
              </a:lnSpc>
              <a:tabLst>
                <a:tab pos="0" algn="l"/>
                <a:tab pos="617129" algn="l"/>
                <a:tab pos="1234256" algn="l"/>
                <a:tab pos="1851384" algn="l"/>
                <a:tab pos="2468510" algn="l"/>
                <a:tab pos="3085638" algn="l"/>
                <a:tab pos="3702768" algn="l"/>
                <a:tab pos="4319892" algn="l"/>
                <a:tab pos="4937021" algn="l"/>
                <a:tab pos="5554148" algn="l"/>
                <a:tab pos="6171276" algn="l"/>
                <a:tab pos="6788402" algn="l"/>
              </a:tabLst>
              <a:defRPr/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structural CV disease</a:t>
            </a:r>
          </a:p>
        </p:txBody>
      </p:sp>
      <p:grpSp>
        <p:nvGrpSpPr>
          <p:cNvPr id="106499" name="Group 2"/>
          <p:cNvGrpSpPr>
            <a:grpSpLocks/>
          </p:cNvGrpSpPr>
          <p:nvPr/>
        </p:nvGrpSpPr>
        <p:grpSpPr bwMode="auto">
          <a:xfrm>
            <a:off x="4079927" y="1226048"/>
            <a:ext cx="1250513" cy="805815"/>
            <a:chOff x="2577" y="990"/>
            <a:chExt cx="925" cy="752"/>
          </a:xfrm>
        </p:grpSpPr>
        <p:sp>
          <p:nvSpPr>
            <p:cNvPr id="106529" name="Oval 3"/>
            <p:cNvSpPr>
              <a:spLocks noChangeArrowheads="1"/>
            </p:cNvSpPr>
            <p:nvPr/>
          </p:nvSpPr>
          <p:spPr bwMode="auto">
            <a:xfrm>
              <a:off x="2577" y="990"/>
              <a:ext cx="925" cy="752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17129"/>
              <a:endParaRPr lang="en-US" sz="11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36" name="Rectangle 4"/>
            <p:cNvSpPr>
              <a:spLocks noChangeArrowheads="1"/>
            </p:cNvSpPr>
            <p:nvPr/>
          </p:nvSpPr>
          <p:spPr bwMode="auto">
            <a:xfrm>
              <a:off x="2617" y="1146"/>
              <a:ext cx="854" cy="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944" tIns="41472" rIns="82944" bIns="41472" anchor="ctr"/>
            <a:lstStyle/>
            <a:p>
              <a:pPr algn="ctr" defTabSz="617129">
                <a:tabLst>
                  <a:tab pos="0" algn="l"/>
                  <a:tab pos="617129" algn="l"/>
                  <a:tab pos="1234256" algn="l"/>
                  <a:tab pos="1851384" algn="l"/>
                  <a:tab pos="2468510" algn="l"/>
                  <a:tab pos="3085638" algn="l"/>
                  <a:tab pos="3702768" algn="l"/>
                  <a:tab pos="4319892" algn="l"/>
                  <a:tab pos="4937021" algn="l"/>
                  <a:tab pos="5554148" algn="l"/>
                  <a:tab pos="6171276" algn="l"/>
                  <a:tab pos="6788402" algn="l"/>
                </a:tabLst>
                <a:defRPr/>
              </a:pPr>
              <a:r>
                <a:rPr lang="it-IT" sz="2800" b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110</a:t>
              </a:r>
              <a:endParaRPr lang="it-IT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2"/>
          <p:cNvSpPr>
            <a:spLocks noChangeArrowheads="1"/>
          </p:cNvSpPr>
          <p:nvPr/>
        </p:nvSpPr>
        <p:spPr bwMode="auto">
          <a:xfrm>
            <a:off x="1540999" y="463658"/>
            <a:ext cx="6359816" cy="45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295" tIns="41147" rIns="82295" bIns="41147">
            <a:spAutoFit/>
          </a:bodyPr>
          <a:lstStyle/>
          <a:p>
            <a:pPr algn="ctr" defTabSz="617129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Athletes with TWI and CMR (2019-2021) </a:t>
            </a:r>
          </a:p>
        </p:txBody>
      </p:sp>
      <p:grpSp>
        <p:nvGrpSpPr>
          <p:cNvPr id="43" name="Group 16">
            <a:extLst>
              <a:ext uri="{FF2B5EF4-FFF2-40B4-BE49-F238E27FC236}">
                <a16:creationId xmlns:a16="http://schemas.microsoft.com/office/drawing/2014/main" id="{F0909527-DA52-8542-67BD-4BCE4990A3B0}"/>
              </a:ext>
            </a:extLst>
          </p:cNvPr>
          <p:cNvGrpSpPr>
            <a:grpSpLocks/>
          </p:cNvGrpSpPr>
          <p:nvPr/>
        </p:nvGrpSpPr>
        <p:grpSpPr bwMode="auto">
          <a:xfrm>
            <a:off x="7094889" y="3468616"/>
            <a:ext cx="1031758" cy="689015"/>
            <a:chOff x="2452" y="2835"/>
            <a:chExt cx="852" cy="643"/>
          </a:xfrm>
        </p:grpSpPr>
        <p:sp>
          <p:nvSpPr>
            <p:cNvPr id="44" name="Oval 17">
              <a:extLst>
                <a:ext uri="{FF2B5EF4-FFF2-40B4-BE49-F238E27FC236}">
                  <a16:creationId xmlns:a16="http://schemas.microsoft.com/office/drawing/2014/main" id="{24ED30D1-A213-3DC0-2114-9E7FCD101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2" y="2835"/>
              <a:ext cx="852" cy="643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50000">
                  <a:srgbClr val="FFBEBE"/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17129"/>
              <a:endParaRPr lang="en-US" sz="11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18">
              <a:extLst>
                <a:ext uri="{FF2B5EF4-FFF2-40B4-BE49-F238E27FC236}">
                  <a16:creationId xmlns:a16="http://schemas.microsoft.com/office/drawing/2014/main" id="{057A2864-D682-681A-C003-932990736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7" y="2977"/>
              <a:ext cx="78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944" tIns="41472" rIns="82944" bIns="41472" anchor="ctr"/>
            <a:lstStyle/>
            <a:p>
              <a:pPr algn="ctr" defTabSz="617129">
                <a:tabLst>
                  <a:tab pos="0" algn="l"/>
                  <a:tab pos="617129" algn="l"/>
                  <a:tab pos="1234256" algn="l"/>
                  <a:tab pos="1851384" algn="l"/>
                  <a:tab pos="2468510" algn="l"/>
                  <a:tab pos="3085638" algn="l"/>
                  <a:tab pos="3702768" algn="l"/>
                  <a:tab pos="4319892" algn="l"/>
                  <a:tab pos="4937021" algn="l"/>
                  <a:tab pos="5554148" algn="l"/>
                  <a:tab pos="6171276" algn="l"/>
                  <a:tab pos="6788402" algn="l"/>
                </a:tabLst>
                <a:defRPr/>
              </a:pPr>
              <a:r>
                <a:rPr lang="en-US" sz="28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6" name="Line 19">
            <a:extLst>
              <a:ext uri="{FF2B5EF4-FFF2-40B4-BE49-F238E27FC236}">
                <a16:creationId xmlns:a16="http://schemas.microsoft.com/office/drawing/2014/main" id="{13587C3C-351F-735F-B4B9-ACA25904DA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59192" y="3105138"/>
            <a:ext cx="434743" cy="280750"/>
          </a:xfrm>
          <a:prstGeom prst="line">
            <a:avLst/>
          </a:prstGeom>
          <a:noFill/>
          <a:ln w="28440">
            <a:solidFill>
              <a:srgbClr val="FFFF66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617129"/>
            <a:endParaRPr lang="it-IT" sz="11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F071F360-2C1F-B482-B958-478080967400}"/>
              </a:ext>
            </a:extLst>
          </p:cNvPr>
          <p:cNvSpPr/>
          <p:nvPr/>
        </p:nvSpPr>
        <p:spPr>
          <a:xfrm>
            <a:off x="6596775" y="3328548"/>
            <a:ext cx="2002479" cy="11864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ccia destra 2">
            <a:extLst>
              <a:ext uri="{FF2B5EF4-FFF2-40B4-BE49-F238E27FC236}">
                <a16:creationId xmlns:a16="http://schemas.microsoft.com/office/drawing/2014/main" id="{2007E081-83C2-C3E3-6F8B-6ADA13B01404}"/>
              </a:ext>
            </a:extLst>
          </p:cNvPr>
          <p:cNvSpPr/>
          <p:nvPr/>
        </p:nvSpPr>
        <p:spPr>
          <a:xfrm>
            <a:off x="8568369" y="3840712"/>
            <a:ext cx="575631" cy="23574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96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7" grpId="0" animBg="1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BF82C74-7E8B-0500-3A59-5233732C0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62" t="6973" r="18734" b="11939"/>
          <a:stretch/>
        </p:blipFill>
        <p:spPr>
          <a:xfrm rot="5400000">
            <a:off x="3036684" y="-689792"/>
            <a:ext cx="4459355" cy="7094581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9934A7DC-6C8E-1359-064D-16638CBC0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48" y="2202038"/>
            <a:ext cx="3213544" cy="1178877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497" tIns="35098" rIns="67497" bIns="35098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685698" eaLnBrk="1" hangingPunct="1">
              <a:spcBef>
                <a:spcPts val="1125"/>
              </a:spcBef>
            </a:pPr>
            <a:r>
              <a:rPr lang="it-IT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year-old, </a:t>
            </a:r>
            <a:r>
              <a:rPr lang="it-IT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</a:t>
            </a:r>
            <a:r>
              <a:rPr lang="it-IT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runner with </a:t>
            </a:r>
            <a:r>
              <a:rPr lang="it-IT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it-IT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</a:t>
            </a:r>
            <a:r>
              <a:rPr lang="it-IT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arrhythmogenic  </a:t>
            </a:r>
            <a:r>
              <a:rPr lang="it-IT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substrate</a:t>
            </a:r>
            <a:r>
              <a:rPr lang="it-IT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CMR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9FDBB6F-D3E0-52BD-1C2F-2EB60CD64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62" t="27831" r="18734" b="49809"/>
          <a:stretch/>
        </p:blipFill>
        <p:spPr>
          <a:xfrm rot="5400000">
            <a:off x="3929168" y="1464037"/>
            <a:ext cx="5431387" cy="278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0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A504666-A126-7DCB-C376-343196D331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97" t="14426" r="21639" b="17319"/>
          <a:stretch/>
        </p:blipFill>
        <p:spPr>
          <a:xfrm rot="5400000">
            <a:off x="2829471" y="-653227"/>
            <a:ext cx="4727448" cy="7240911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3CE432B9-D176-EC21-E903-A39D6173C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177" y="2857500"/>
            <a:ext cx="1683646" cy="62487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497" tIns="35098" rIns="67497" bIns="35098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685698" eaLnBrk="1" hangingPunct="1">
              <a:spcBef>
                <a:spcPts val="1125"/>
              </a:spcBef>
            </a:pPr>
            <a:r>
              <a:rPr lang="it-IT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it-IT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athlete</a:t>
            </a:r>
            <a:r>
              <a:rPr lang="it-IT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effort</a:t>
            </a:r>
            <a:r>
              <a:rPr lang="it-IT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ECG</a:t>
            </a:r>
          </a:p>
        </p:txBody>
      </p:sp>
    </p:spTree>
    <p:extLst>
      <p:ext uri="{BB962C8B-B14F-4D97-AF65-F5344CB8AC3E}">
        <p14:creationId xmlns:p14="http://schemas.microsoft.com/office/powerpoint/2010/main" val="380020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965DE58-5BE2-FFB8-B17C-0524DC957D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65" t="12957" r="18334" b="5304"/>
          <a:stretch/>
        </p:blipFill>
        <p:spPr>
          <a:xfrm rot="5400000">
            <a:off x="2740501" y="-1053890"/>
            <a:ext cx="4323523" cy="7822779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E90EB5BD-2432-A417-4D0B-920AB8D51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018" y="2589664"/>
            <a:ext cx="2273704" cy="76594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497" tIns="35098" rIns="67497" bIns="35098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685698" eaLnBrk="1" hangingPunct="1">
              <a:spcBef>
                <a:spcPts val="1125"/>
              </a:spcBef>
            </a:pPr>
            <a:r>
              <a:rPr lang="it-IT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it-IT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athlete</a:t>
            </a:r>
            <a:r>
              <a:rPr lang="it-IT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defTabSz="685698" eaLnBrk="1" hangingPunct="1">
              <a:spcBef>
                <a:spcPts val="1125"/>
              </a:spcBef>
            </a:pPr>
            <a:r>
              <a:rPr lang="it-IT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it-IT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it-IT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it-IT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97198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170C1BE-05B4-644D-BEF9-8004816DE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81" y="451889"/>
            <a:ext cx="6978535" cy="246481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C6ADD65-5BC1-114D-9C25-EA70F76A0C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6242"/>
          <a:stretch/>
        </p:blipFill>
        <p:spPr>
          <a:xfrm>
            <a:off x="1325881" y="3030568"/>
            <a:ext cx="6978535" cy="230932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E8D6FE1-D754-D94B-BDA1-62578AE59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028" y="548180"/>
            <a:ext cx="2705100" cy="230932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B7D9763-91CF-5446-95D8-062873B42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704" y="3228455"/>
            <a:ext cx="2717800" cy="1956908"/>
          </a:xfrm>
          <a:prstGeom prst="rect">
            <a:avLst/>
          </a:prstGeom>
        </p:spPr>
      </p:pic>
      <p:sp>
        <p:nvSpPr>
          <p:cNvPr id="6" name="Rettangolo con due angoli in diagonale arrotondati 5">
            <a:extLst>
              <a:ext uri="{FF2B5EF4-FFF2-40B4-BE49-F238E27FC236}">
                <a16:creationId xmlns:a16="http://schemas.microsoft.com/office/drawing/2014/main" id="{513CB33C-CB74-494D-813E-B30E83930D21}"/>
              </a:ext>
            </a:extLst>
          </p:cNvPr>
          <p:cNvSpPr/>
          <p:nvPr/>
        </p:nvSpPr>
        <p:spPr>
          <a:xfrm>
            <a:off x="5087390" y="375112"/>
            <a:ext cx="3484764" cy="4964775"/>
          </a:xfrm>
          <a:prstGeom prst="round2DiagRect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vast majority of anterior TWI observed among healthy athletes (both Caucasian and Afro-Caribbean) was preceded by J-point elevation.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marker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never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with ARVC. 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J-point</a:t>
            </a:r>
            <a:r>
              <a:rPr lang="it-I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</a:t>
            </a:r>
            <a:r>
              <a:rPr lang="it-I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&lt;1 mm and TWI </a:t>
            </a:r>
            <a:r>
              <a:rPr lang="it-IT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extending</a:t>
            </a:r>
            <a:r>
              <a:rPr lang="it-I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r>
              <a:rPr lang="it-I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V4 </a:t>
            </a:r>
            <a:r>
              <a:rPr lang="it-IT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showed</a:t>
            </a:r>
            <a:r>
              <a:rPr lang="it-I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it-I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RV </a:t>
            </a:r>
            <a:r>
              <a:rPr lang="it-IT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cardiomyopathy</a:t>
            </a:r>
            <a:r>
              <a:rPr lang="it-IT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100%. 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TWI diffuse &gt;V4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helpful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differentiating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athlete’s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from ARVC.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Dott.ssa Chiara Calore | B-MED">
            <a:extLst>
              <a:ext uri="{FF2B5EF4-FFF2-40B4-BE49-F238E27FC236}">
                <a16:creationId xmlns:a16="http://schemas.microsoft.com/office/drawing/2014/main" id="{E6819732-26C8-8C49-93D4-A9EA64DDD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0" y="451890"/>
            <a:ext cx="991035" cy="1321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49DBE2E-B2ED-5342-A4B2-18AE49F47A6D}"/>
              </a:ext>
            </a:extLst>
          </p:cNvPr>
          <p:cNvSpPr txBox="1"/>
          <p:nvPr/>
        </p:nvSpPr>
        <p:spPr>
          <a:xfrm>
            <a:off x="181711" y="2139488"/>
            <a:ext cx="984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 TWI in Athlete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39D5326-7AC9-9243-9912-4225CBFEF7D1}"/>
              </a:ext>
            </a:extLst>
          </p:cNvPr>
          <p:cNvSpPr txBox="1"/>
          <p:nvPr/>
        </p:nvSpPr>
        <p:spPr>
          <a:xfrm>
            <a:off x="181711" y="3877451"/>
            <a:ext cx="984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 TWI in ARVC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DB161B7-6C54-7C4D-B73E-F8D2E906A2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1074" y="1341821"/>
            <a:ext cx="7321600" cy="342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5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l Dr. Gherardo Finocchiaro pubblica su New England Journal of Medicine |  Dipartimento Universitario Clinico di&lt;br /&gt;Scienze Mediche Chirurgiche e  della Salute">
            <a:extLst>
              <a:ext uri="{FF2B5EF4-FFF2-40B4-BE49-F238E27FC236}">
                <a16:creationId xmlns:a16="http://schemas.microsoft.com/office/drawing/2014/main" id="{E183E447-58C5-F845-B71B-FE225AC51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39" y="399776"/>
            <a:ext cx="1022466" cy="1196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CC919C6-85D9-1740-9BA9-04725535546B}"/>
              </a:ext>
            </a:extLst>
          </p:cNvPr>
          <p:cNvSpPr txBox="1"/>
          <p:nvPr/>
        </p:nvSpPr>
        <p:spPr>
          <a:xfrm>
            <a:off x="2130023" y="555035"/>
            <a:ext cx="1365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98"/>
            <a:r>
              <a:rPr lang="en-GB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 in a ARVC patient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A98ED13-48EC-BE44-A9D0-CAB69911F968}"/>
              </a:ext>
            </a:extLst>
          </p:cNvPr>
          <p:cNvSpPr txBox="1"/>
          <p:nvPr/>
        </p:nvSpPr>
        <p:spPr>
          <a:xfrm>
            <a:off x="7170729" y="634635"/>
            <a:ext cx="1119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98"/>
            <a:r>
              <a:rPr lang="en-GB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 in Afro-Caribbean athlete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D35ECE0-EDB8-4D44-A68F-2C39107119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31" r="39017"/>
          <a:stretch/>
        </p:blipFill>
        <p:spPr>
          <a:xfrm>
            <a:off x="3793367" y="525971"/>
            <a:ext cx="1321724" cy="48046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C880A34-43A0-2541-B915-B53A539400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07" r="38798"/>
          <a:stretch/>
        </p:blipFill>
        <p:spPr>
          <a:xfrm>
            <a:off x="5311305" y="537743"/>
            <a:ext cx="1433350" cy="479291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880C5A3-DBB0-7F45-9694-8F427ED3A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646" y="1827683"/>
            <a:ext cx="2602736" cy="312501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9C9B03A-8861-FC47-A3DD-51DC5A1A4E0F}"/>
              </a:ext>
            </a:extLst>
          </p:cNvPr>
          <p:cNvSpPr txBox="1"/>
          <p:nvPr/>
        </p:nvSpPr>
        <p:spPr>
          <a:xfrm>
            <a:off x="114296" y="1520566"/>
            <a:ext cx="1260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98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n-GB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Finocchiaro</a:t>
            </a:r>
            <a:endParaRPr lang="en-GB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con due angoli in diagonale arrotondati 10">
            <a:extLst>
              <a:ext uri="{FF2B5EF4-FFF2-40B4-BE49-F238E27FC236}">
                <a16:creationId xmlns:a16="http://schemas.microsoft.com/office/drawing/2014/main" id="{FCC26C2E-825D-C640-A707-D76D250C45C1}"/>
              </a:ext>
            </a:extLst>
          </p:cNvPr>
          <p:cNvSpPr/>
          <p:nvPr/>
        </p:nvSpPr>
        <p:spPr>
          <a:xfrm>
            <a:off x="7006279" y="2213940"/>
            <a:ext cx="1998961" cy="2815265"/>
          </a:xfrm>
          <a:prstGeom prst="round2Diag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698"/>
            <a:r>
              <a:rPr lang="it-IT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absence</a:t>
            </a:r>
            <a:r>
              <a:rPr lang="it-IT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</a:p>
          <a:p>
            <a:pPr defTabSz="685698"/>
            <a:r>
              <a:rPr lang="it-IT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J-point</a:t>
            </a:r>
            <a:r>
              <a:rPr lang="it-IT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</a:t>
            </a:r>
            <a:r>
              <a:rPr lang="it-IT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it-IT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TWI in </a:t>
            </a:r>
            <a:r>
              <a:rPr lang="it-IT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differentiating</a:t>
            </a:r>
            <a:endParaRPr lang="it-IT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698"/>
            <a:r>
              <a:rPr lang="it-IT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ARVC from </a:t>
            </a:r>
            <a:r>
              <a:rPr lang="it-IT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benign</a:t>
            </a:r>
            <a:r>
              <a:rPr lang="it-IT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TWI in </a:t>
            </a:r>
            <a:r>
              <a:rPr lang="it-IT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athletes</a:t>
            </a:r>
            <a:r>
              <a:rPr lang="it-IT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sensitive, </a:t>
            </a:r>
            <a:r>
              <a:rPr lang="it-IT" sz="1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it-IT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it-IT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(37%)</a:t>
            </a:r>
            <a:endParaRPr lang="en-GB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D937394-79F7-8B46-87BD-50F30C704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5250" y="1193800"/>
            <a:ext cx="6694021" cy="347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7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200981F0-67C8-EE4E-BBF4-F9FFF4826F7D}"/>
              </a:ext>
            </a:extLst>
          </p:cNvPr>
          <p:cNvSpPr/>
          <p:nvPr/>
        </p:nvSpPr>
        <p:spPr>
          <a:xfrm>
            <a:off x="1165033" y="2029169"/>
            <a:ext cx="2076179" cy="2147039"/>
          </a:xfrm>
          <a:prstGeom prst="roundRect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Low QRS voltage</a:t>
            </a:r>
          </a:p>
        </p:txBody>
      </p:sp>
      <p:sp>
        <p:nvSpPr>
          <p:cNvPr id="5" name="Rettangolo arrotondato 10">
            <a:extLst>
              <a:ext uri="{FF2B5EF4-FFF2-40B4-BE49-F238E27FC236}">
                <a16:creationId xmlns:a16="http://schemas.microsoft.com/office/drawing/2014/main" id="{9CC59BFF-D5D2-C341-BAE0-C20BDA40DF17}"/>
              </a:ext>
            </a:extLst>
          </p:cNvPr>
          <p:cNvSpPr txBox="1">
            <a:spLocks/>
          </p:cNvSpPr>
          <p:nvPr/>
        </p:nvSpPr>
        <p:spPr>
          <a:xfrm>
            <a:off x="898064" y="129092"/>
            <a:ext cx="7626270" cy="600830"/>
          </a:xfrm>
          <a:prstGeom prst="round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44573" tIns="22286" rIns="44573" bIns="22286" rtlCol="0" anchor="ctr">
            <a:noAutofit/>
          </a:bodyPr>
          <a:lstStyle>
            <a:lvl1pPr marL="267432" indent="-267432" algn="l" defTabSz="713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79435" indent="-222860" algn="l" defTabSz="7131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91437" indent="-178289" algn="l" defTabSz="713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48012" indent="-178289" algn="l" defTabSz="7131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04589" indent="-178289" algn="l" defTabSz="7131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61163" indent="-178289" algn="l" defTabSz="713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17738" indent="-178289" algn="l" defTabSz="713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74313" indent="-178289" algn="l" defTabSz="713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030889" indent="-178289" algn="l" defTabSz="713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45701">
              <a:lnSpc>
                <a:spcPct val="150000"/>
              </a:lnSpc>
              <a:spcBef>
                <a:spcPts val="536"/>
              </a:spcBef>
              <a:buSzPct val="60000"/>
              <a:buNone/>
              <a:defRPr/>
            </a:pPr>
            <a:r>
              <a:rPr lang="en-US" sz="1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3. LOW QRS voltages: a new marker of risk ? </a:t>
            </a: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FB53B88F-761B-6A4C-B76A-3FBC98BF79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2666264"/>
              </p:ext>
            </p:extLst>
          </p:nvPr>
        </p:nvGraphicFramePr>
        <p:xfrm>
          <a:off x="2517289" y="1060667"/>
          <a:ext cx="6553975" cy="4525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041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>
            <a:extLst>
              <a:ext uri="{FF2B5EF4-FFF2-40B4-BE49-F238E27FC236}">
                <a16:creationId xmlns:a16="http://schemas.microsoft.com/office/drawing/2014/main" id="{F7457DDE-6F40-824D-95B8-C64B079A0ED5}"/>
              </a:ext>
            </a:extLst>
          </p:cNvPr>
          <p:cNvGrpSpPr/>
          <p:nvPr/>
        </p:nvGrpSpPr>
        <p:grpSpPr>
          <a:xfrm>
            <a:off x="265177" y="128016"/>
            <a:ext cx="8641079" cy="5522976"/>
            <a:chOff x="-750697" y="165297"/>
            <a:chExt cx="7167175" cy="5111176"/>
          </a:xfrm>
        </p:grpSpPr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A4BFBC9D-29B4-BB41-93A8-5BE4EA7D105D}"/>
                </a:ext>
              </a:extLst>
            </p:cNvPr>
            <p:cNvSpPr/>
            <p:nvPr/>
          </p:nvSpPr>
          <p:spPr>
            <a:xfrm>
              <a:off x="1933905" y="2857500"/>
              <a:ext cx="3165232" cy="2341266"/>
            </a:xfrm>
            <a:prstGeom prst="ellipse">
              <a:avLst/>
            </a:prstGeom>
            <a:solidFill>
              <a:srgbClr val="A27C0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latin typeface="Century Gothic" panose="020B0502020202020204" pitchFamily="34" charset="0"/>
                </a:rPr>
                <a:t>Post-myocarditis</a:t>
              </a:r>
              <a:r>
                <a:rPr lang="en-GB" dirty="0"/>
                <a:t> </a:t>
              </a:r>
            </a:p>
          </p:txBody>
        </p:sp>
        <p:sp>
          <p:nvSpPr>
            <p:cNvPr id="7" name="Freccia destra 6">
              <a:extLst>
                <a:ext uri="{FF2B5EF4-FFF2-40B4-BE49-F238E27FC236}">
                  <a16:creationId xmlns:a16="http://schemas.microsoft.com/office/drawing/2014/main" id="{F9FCE632-48C1-114C-83BD-F1658540CCFE}"/>
                </a:ext>
              </a:extLst>
            </p:cNvPr>
            <p:cNvSpPr/>
            <p:nvPr/>
          </p:nvSpPr>
          <p:spPr>
            <a:xfrm rot="8447353">
              <a:off x="3958451" y="2426053"/>
              <a:ext cx="785300" cy="291402"/>
            </a:xfrm>
            <a:prstGeom prst="rightArrow">
              <a:avLst/>
            </a:prstGeom>
            <a:solidFill>
              <a:srgbClr val="A27C0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ccia destra 7">
              <a:extLst>
                <a:ext uri="{FF2B5EF4-FFF2-40B4-BE49-F238E27FC236}">
                  <a16:creationId xmlns:a16="http://schemas.microsoft.com/office/drawing/2014/main" id="{80EC4A41-8212-B848-A09C-F31BA3047715}"/>
                </a:ext>
              </a:extLst>
            </p:cNvPr>
            <p:cNvSpPr/>
            <p:nvPr/>
          </p:nvSpPr>
          <p:spPr>
            <a:xfrm rot="2745169">
              <a:off x="4882333" y="2443513"/>
              <a:ext cx="785300" cy="320229"/>
            </a:xfrm>
            <a:prstGeom prst="rightArrow">
              <a:avLst/>
            </a:prstGeom>
            <a:solidFill>
              <a:srgbClr val="FF0000">
                <a:alpha val="47000"/>
              </a:srgb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A6599C24-8153-9746-88F0-E40A18626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50697" y="165297"/>
              <a:ext cx="7167175" cy="5111176"/>
            </a:xfrm>
            <a:prstGeom prst="rect">
              <a:avLst/>
            </a:prstGeom>
          </p:spPr>
        </p:pic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15B6D374-FC52-B447-850A-6D15CBC57119}"/>
                </a:ext>
              </a:extLst>
            </p:cNvPr>
            <p:cNvSpPr/>
            <p:nvPr/>
          </p:nvSpPr>
          <p:spPr>
            <a:xfrm>
              <a:off x="-685254" y="1986937"/>
              <a:ext cx="1681947" cy="6156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91F6178F-2D7D-B04E-B2E0-1863BD37FCE0}"/>
                </a:ext>
              </a:extLst>
            </p:cNvPr>
            <p:cNvSpPr/>
            <p:nvPr/>
          </p:nvSpPr>
          <p:spPr>
            <a:xfrm>
              <a:off x="-693023" y="2607750"/>
              <a:ext cx="1681946" cy="52120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708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5E62D19-007D-1D40-9CC0-689B8A995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73" y="3211545"/>
            <a:ext cx="4310135" cy="1767402"/>
          </a:xfrm>
          <a:prstGeom prst="rect">
            <a:avLst/>
          </a:prstGeom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id="{DDA60BC4-F82D-1E40-AE49-3BC9106E9452}"/>
              </a:ext>
            </a:extLst>
          </p:cNvPr>
          <p:cNvGrpSpPr/>
          <p:nvPr/>
        </p:nvGrpSpPr>
        <p:grpSpPr>
          <a:xfrm>
            <a:off x="5413272" y="2111752"/>
            <a:ext cx="3460412" cy="2645690"/>
            <a:chOff x="7217695" y="2434669"/>
            <a:chExt cx="4613883" cy="3527586"/>
          </a:xfrm>
        </p:grpSpPr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500679E6-EE27-7542-BEB8-015BCA4116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92461" y="2438690"/>
              <a:ext cx="1001421" cy="600648"/>
            </a:xfrm>
            <a:prstGeom prst="line">
              <a:avLst/>
            </a:prstGeom>
            <a:noFill/>
            <a:ln w="28575" cmpd="sng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3484" tIns="26743" rIns="53484" bIns="26743"/>
            <a:lstStyle/>
            <a:p>
              <a:endParaRPr lang="en-GB" sz="1350" b="1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" name="Oval 3">
              <a:extLst>
                <a:ext uri="{FF2B5EF4-FFF2-40B4-BE49-F238E27FC236}">
                  <a16:creationId xmlns:a16="http://schemas.microsoft.com/office/drawing/2014/main" id="{9976E10F-28A8-8847-8029-2A07F7087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0416" y="3014290"/>
              <a:ext cx="1745019" cy="120874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53484" tIns="26743" rIns="53484" bIns="26743" anchor="ctr"/>
            <a:lstStyle/>
            <a:p>
              <a:pPr algn="ctr">
                <a:spcBef>
                  <a:spcPct val="0"/>
                </a:spcBef>
              </a:pPr>
              <a:r>
                <a:rPr lang="en-US" sz="2100" b="1" dirty="0">
                  <a:solidFill>
                    <a:srgbClr val="FFFFFF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493 </a:t>
              </a:r>
            </a:p>
            <a:p>
              <a:pPr algn="ctr">
                <a:spcBef>
                  <a:spcPct val="0"/>
                </a:spcBef>
              </a:pPr>
              <a:r>
                <a:rPr lang="en-US" sz="2100" b="1" dirty="0">
                  <a:solidFill>
                    <a:srgbClr val="FFFFFF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(96%)</a:t>
              </a:r>
            </a:p>
          </p:txBody>
        </p:sp>
        <p:sp>
          <p:nvSpPr>
            <p:cNvPr id="8" name="Oval 26">
              <a:extLst>
                <a:ext uri="{FF2B5EF4-FFF2-40B4-BE49-F238E27FC236}">
                  <a16:creationId xmlns:a16="http://schemas.microsoft.com/office/drawing/2014/main" id="{F96E3722-BEB4-C447-9D7A-408102F25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8270" y="2986659"/>
              <a:ext cx="1726884" cy="124156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53484" tIns="26743" rIns="53484" bIns="26743" anchor="ctr"/>
            <a:lstStyle/>
            <a:p>
              <a:pPr algn="ctr">
                <a:spcBef>
                  <a:spcPct val="0"/>
                </a:spcBef>
              </a:pPr>
              <a:r>
                <a:rPr lang="en-US" sz="2100" b="1" dirty="0">
                  <a:solidFill>
                    <a:srgbClr val="FFFFFF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23 </a:t>
              </a:r>
            </a:p>
            <a:p>
              <a:pPr algn="ctr">
                <a:spcBef>
                  <a:spcPct val="0"/>
                </a:spcBef>
              </a:pPr>
              <a:r>
                <a:rPr lang="en-US" sz="2100" b="1" dirty="0">
                  <a:solidFill>
                    <a:srgbClr val="FFFFFF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(4%)</a:t>
              </a:r>
            </a:p>
          </p:txBody>
        </p:sp>
        <p:sp>
          <p:nvSpPr>
            <p:cNvPr id="9" name="Line 28">
              <a:extLst>
                <a:ext uri="{FF2B5EF4-FFF2-40B4-BE49-F238E27FC236}">
                  <a16:creationId xmlns:a16="http://schemas.microsoft.com/office/drawing/2014/main" id="{2ED59DDC-4244-EE48-94AC-3D51FADA5C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03120" y="2434669"/>
              <a:ext cx="995308" cy="612000"/>
            </a:xfrm>
            <a:prstGeom prst="line">
              <a:avLst/>
            </a:prstGeom>
            <a:noFill/>
            <a:ln w="28575" cmpd="sng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3484" tIns="26743" rIns="53484" bIns="26743"/>
            <a:lstStyle/>
            <a:p>
              <a:endParaRPr lang="en-GB" sz="1350" b="1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0" name="Text Box 38">
              <a:extLst>
                <a:ext uri="{FF2B5EF4-FFF2-40B4-BE49-F238E27FC236}">
                  <a16:creationId xmlns:a16="http://schemas.microsoft.com/office/drawing/2014/main" id="{AB737F5E-0DA0-514D-99A2-AE67F3A182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90909" y="5212023"/>
              <a:ext cx="1940669" cy="7502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53484" tIns="26743" rIns="53484" bIns="26743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25" b="1" dirty="0">
                  <a:solidFill>
                    <a:srgbClr val="FFFFFF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Low QRS voltages</a:t>
              </a:r>
            </a:p>
          </p:txBody>
        </p:sp>
        <p:sp>
          <p:nvSpPr>
            <p:cNvPr id="13" name="Text Box 47">
              <a:extLst>
                <a:ext uri="{FF2B5EF4-FFF2-40B4-BE49-F238E27FC236}">
                  <a16:creationId xmlns:a16="http://schemas.microsoft.com/office/drawing/2014/main" id="{693C2B03-80F7-8E47-B52E-843E274386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7695" y="5182246"/>
              <a:ext cx="2065009" cy="750232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53484" tIns="26743" rIns="53484" bIns="26743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25" b="1" dirty="0">
                  <a:solidFill>
                    <a:srgbClr val="FFFFFF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Normal QRS voltages</a:t>
              </a:r>
            </a:p>
          </p:txBody>
        </p: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ED010088-9A5F-6C46-87E0-F305904B01CF}"/>
                </a:ext>
              </a:extLst>
            </p:cNvPr>
            <p:cNvCxnSpPr>
              <a:cxnSpLocks/>
              <a:stCxn id="6" idx="4"/>
            </p:cNvCxnSpPr>
            <p:nvPr/>
          </p:nvCxnSpPr>
          <p:spPr>
            <a:xfrm>
              <a:off x="8362926" y="4223034"/>
              <a:ext cx="0" cy="936440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2DEFB772-4FB8-1C49-8A06-88DEDFCC38DF}"/>
                </a:ext>
              </a:extLst>
            </p:cNvPr>
            <p:cNvCxnSpPr>
              <a:cxnSpLocks/>
              <a:stCxn id="8" idx="4"/>
              <a:endCxn id="10" idx="0"/>
            </p:cNvCxnSpPr>
            <p:nvPr/>
          </p:nvCxnSpPr>
          <p:spPr>
            <a:xfrm flipH="1">
              <a:off x="10861243" y="4228221"/>
              <a:ext cx="469" cy="983802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Oval 26">
            <a:extLst>
              <a:ext uri="{FF2B5EF4-FFF2-40B4-BE49-F238E27FC236}">
                <a16:creationId xmlns:a16="http://schemas.microsoft.com/office/drawing/2014/main" id="{E2217E5C-5CD1-8F42-A0FA-B365D4B4F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6112" y="1162531"/>
            <a:ext cx="1400622" cy="943505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53484" tIns="26743" rIns="53484" bIns="26743" anchor="ctr"/>
          <a:lstStyle/>
          <a:p>
            <a:pPr algn="ctr">
              <a:spcBef>
                <a:spcPct val="0"/>
              </a:spcBef>
            </a:pPr>
            <a:r>
              <a:rPr lang="en-US" sz="2100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516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79B0C45-62E4-4242-B55C-91D3E2CD91D0}"/>
              </a:ext>
            </a:extLst>
          </p:cNvPr>
          <p:cNvSpPr txBox="1"/>
          <p:nvPr/>
        </p:nvSpPr>
        <p:spPr>
          <a:xfrm>
            <a:off x="6113840" y="503372"/>
            <a:ext cx="18032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Consecutive, elite athletes  </a:t>
            </a:r>
          </a:p>
        </p:txBody>
      </p:sp>
      <p:sp>
        <p:nvSpPr>
          <p:cNvPr id="26" name="Rettangolo arrotondato 10">
            <a:extLst>
              <a:ext uri="{FF2B5EF4-FFF2-40B4-BE49-F238E27FC236}">
                <a16:creationId xmlns:a16="http://schemas.microsoft.com/office/drawing/2014/main" id="{CDF0ECC8-9F0F-BB40-8850-312D350C2D36}"/>
              </a:ext>
            </a:extLst>
          </p:cNvPr>
          <p:cNvSpPr txBox="1">
            <a:spLocks/>
          </p:cNvSpPr>
          <p:nvPr/>
        </p:nvSpPr>
        <p:spPr>
          <a:xfrm>
            <a:off x="260431" y="713621"/>
            <a:ext cx="5038871" cy="1767403"/>
          </a:xfrm>
          <a:prstGeom prst="roundRect">
            <a:avLst/>
          </a:prstGeom>
          <a:solidFill>
            <a:srgbClr val="0000FF">
              <a:alpha val="70000"/>
            </a:srgbClr>
          </a:solidFill>
          <a:ln w="9525" cap="flat" cmpd="sng" algn="ctr">
            <a:solidFill>
              <a:schemeClr val="bg1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44573" tIns="22286" rIns="44573" bIns="22286" rtlCol="0" anchor="ctr">
            <a:noAutofit/>
          </a:bodyPr>
          <a:lstStyle>
            <a:lvl1pPr marL="267432" indent="-267432" algn="l" defTabSz="713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79435" indent="-222860" algn="l" defTabSz="7131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91437" indent="-178289" algn="l" defTabSz="713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48012" indent="-178289" algn="l" defTabSz="71315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604589" indent="-178289" algn="l" defTabSz="71315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61163" indent="-178289" algn="l" defTabSz="713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17738" indent="-178289" algn="l" defTabSz="713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74313" indent="-178289" algn="l" defTabSz="713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030889" indent="-178289" algn="l" defTabSz="7131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45701">
              <a:lnSpc>
                <a:spcPct val="150000"/>
              </a:lnSpc>
              <a:spcBef>
                <a:spcPts val="536"/>
              </a:spcBef>
              <a:buSzPct val="60000"/>
              <a:buNone/>
              <a:defRPr/>
            </a:pPr>
            <a:r>
              <a:rPr lang="en-US" sz="2100" b="1" dirty="0">
                <a:solidFill>
                  <a:prstClr val="whit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LOW QRS voltages: a new marker of risk ? </a:t>
            </a:r>
          </a:p>
        </p:txBody>
      </p:sp>
    </p:spTree>
    <p:extLst>
      <p:ext uri="{BB962C8B-B14F-4D97-AF65-F5344CB8AC3E}">
        <p14:creationId xmlns:p14="http://schemas.microsoft.com/office/powerpoint/2010/main" val="292026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71E41CE-B0E4-9D43-94F7-BA3B0979A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50" y="869896"/>
            <a:ext cx="7726100" cy="439549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D04537B-5D0E-E44F-BEEA-65B1BC2F6890}"/>
              </a:ext>
            </a:extLst>
          </p:cNvPr>
          <p:cNvSpPr txBox="1"/>
          <p:nvPr/>
        </p:nvSpPr>
        <p:spPr>
          <a:xfrm>
            <a:off x="3397430" y="449610"/>
            <a:ext cx="2198595" cy="332397"/>
          </a:xfrm>
          <a:prstGeom prst="rect">
            <a:avLst/>
          </a:prstGeom>
          <a:noFill/>
        </p:spPr>
        <p:txBody>
          <a:bodyPr wrap="square" lIns="82292" tIns="41147" rIns="82292" bIns="41147" rtlCol="0">
            <a:spAutoFit/>
          </a:bodyPr>
          <a:lstStyle/>
          <a:p>
            <a:pPr algn="ctr" defTabSz="822866"/>
            <a:r>
              <a:rPr lang="en-US" sz="1620" dirty="0">
                <a:solidFill>
                  <a:prstClr val="white"/>
                </a:solidFill>
                <a:latin typeface="Arial Black"/>
                <a:cs typeface="Arial Black"/>
              </a:rPr>
              <a:t>Exercise testing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F1414DDB-A8F1-D542-9386-96E7B6AC06F3}"/>
              </a:ext>
            </a:extLst>
          </p:cNvPr>
          <p:cNvSpPr/>
          <p:nvPr/>
        </p:nvSpPr>
        <p:spPr>
          <a:xfrm>
            <a:off x="6320928" y="3673437"/>
            <a:ext cx="2222653" cy="17558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22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0C417ED-EC36-A244-AA13-43E56594D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39" y="1874376"/>
            <a:ext cx="4894704" cy="307691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742FD27-8408-B442-9E43-8899D68BD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332" y="901097"/>
            <a:ext cx="3269129" cy="432227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311773B-E088-1843-AB7A-89395EBED1F6}"/>
              </a:ext>
            </a:extLst>
          </p:cNvPr>
          <p:cNvSpPr txBox="1"/>
          <p:nvPr/>
        </p:nvSpPr>
        <p:spPr>
          <a:xfrm>
            <a:off x="1741894" y="1553767"/>
            <a:ext cx="20139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Resting ECG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D43E92E-41BD-DB43-B912-C684A61A42CC}"/>
              </a:ext>
            </a:extLst>
          </p:cNvPr>
          <p:cNvSpPr txBox="1"/>
          <p:nvPr/>
        </p:nvSpPr>
        <p:spPr>
          <a:xfrm>
            <a:off x="6040441" y="491632"/>
            <a:ext cx="20139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Exercise ECG </a:t>
            </a:r>
          </a:p>
        </p:txBody>
      </p:sp>
      <p:pic>
        <p:nvPicPr>
          <p:cNvPr id="8" name="Picture 2" descr="Travolto in moto, Filippo Magnini in ospedale">
            <a:extLst>
              <a:ext uri="{FF2B5EF4-FFF2-40B4-BE49-F238E27FC236}">
                <a16:creationId xmlns:a16="http://schemas.microsoft.com/office/drawing/2014/main" id="{74D356CB-900B-2749-9C2D-16D40B1E4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0" y="399613"/>
            <a:ext cx="2034186" cy="1158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18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59" t="13084" r="44017" b="18947"/>
          <a:stretch/>
        </p:blipFill>
        <p:spPr bwMode="auto">
          <a:xfrm>
            <a:off x="2224738" y="1125031"/>
            <a:ext cx="1449509" cy="419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51" t="13084" r="12566" b="18947"/>
          <a:stretch/>
        </p:blipFill>
        <p:spPr bwMode="auto">
          <a:xfrm>
            <a:off x="5428410" y="1127025"/>
            <a:ext cx="1450708" cy="418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42" t="13084" r="73837" b="18947"/>
          <a:stretch/>
        </p:blipFill>
        <p:spPr bwMode="auto">
          <a:xfrm>
            <a:off x="3758090" y="1127054"/>
            <a:ext cx="1569853" cy="419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224738" y="2398425"/>
            <a:ext cx="4556066" cy="67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ttangolo 20"/>
          <p:cNvSpPr/>
          <p:nvPr/>
        </p:nvSpPr>
        <p:spPr>
          <a:xfrm>
            <a:off x="2224738" y="3874590"/>
            <a:ext cx="4556066" cy="67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8" t="21754" r="2928" b="25000"/>
          <a:stretch/>
        </p:blipFill>
        <p:spPr bwMode="auto">
          <a:xfrm>
            <a:off x="1268928" y="1880049"/>
            <a:ext cx="2055895" cy="236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B864155-6B6A-B241-8CC1-31D76A6176C0}"/>
              </a:ext>
            </a:extLst>
          </p:cNvPr>
          <p:cNvSpPr txBox="1"/>
          <p:nvPr/>
        </p:nvSpPr>
        <p:spPr>
          <a:xfrm>
            <a:off x="3065255" y="233057"/>
            <a:ext cx="2955522" cy="327962"/>
          </a:xfrm>
          <a:prstGeom prst="rect">
            <a:avLst/>
          </a:prstGeom>
          <a:noFill/>
        </p:spPr>
        <p:txBody>
          <a:bodyPr wrap="square" lIns="64185" tIns="32093" rIns="64185" bIns="32093" rtlCol="0">
            <a:spAutoFit/>
          </a:bodyPr>
          <a:lstStyle/>
          <a:p>
            <a:pPr algn="ctr" defTabSz="641809"/>
            <a:r>
              <a:rPr lang="en-US" sz="1710" dirty="0">
                <a:solidFill>
                  <a:srgbClr val="FFFFFF"/>
                </a:solidFill>
                <a:latin typeface="Arial Black"/>
                <a:cs typeface="Arial Black"/>
              </a:rPr>
              <a:t>CMR: LGE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40AC1664-5F6C-9349-895B-D7EC4793B247}"/>
              </a:ext>
            </a:extLst>
          </p:cNvPr>
          <p:cNvGrpSpPr/>
          <p:nvPr/>
        </p:nvGrpSpPr>
        <p:grpSpPr>
          <a:xfrm>
            <a:off x="6336649" y="1880050"/>
            <a:ext cx="2296633" cy="2367989"/>
            <a:chOff x="9305982" y="2013707"/>
            <a:chExt cx="3062177" cy="3157319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32" t="35948" r="44956" b="45702"/>
            <a:stretch/>
          </p:blipFill>
          <p:spPr bwMode="auto">
            <a:xfrm>
              <a:off x="9305982" y="2013707"/>
              <a:ext cx="3062177" cy="3157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3436E24E-6DFC-0A49-BF26-580941E508DF}"/>
                </a:ext>
              </a:extLst>
            </p:cNvPr>
            <p:cNvSpPr/>
            <p:nvPr/>
          </p:nvSpPr>
          <p:spPr>
            <a:xfrm rot="739974">
              <a:off x="11854675" y="2543060"/>
              <a:ext cx="463427" cy="177187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CB1D9799-FC62-CC4E-BCD2-7BEC97166FB9}"/>
              </a:ext>
            </a:extLst>
          </p:cNvPr>
          <p:cNvGrpSpPr/>
          <p:nvPr/>
        </p:nvGrpSpPr>
        <p:grpSpPr>
          <a:xfrm>
            <a:off x="3758089" y="1880050"/>
            <a:ext cx="2108602" cy="2367988"/>
            <a:chOff x="4881332" y="5023916"/>
            <a:chExt cx="2811469" cy="3157317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4" t="21754" r="64646" b="25000"/>
            <a:stretch/>
          </p:blipFill>
          <p:spPr bwMode="auto">
            <a:xfrm>
              <a:off x="4881332" y="5023916"/>
              <a:ext cx="2811469" cy="3157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1FA99794-D475-1443-AB61-838DAD7A4F0B}"/>
                </a:ext>
              </a:extLst>
            </p:cNvPr>
            <p:cNvSpPr/>
            <p:nvPr/>
          </p:nvSpPr>
          <p:spPr>
            <a:xfrm rot="713142">
              <a:off x="7111471" y="5618929"/>
              <a:ext cx="493383" cy="138044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17619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A788771-A3D1-8A47-970E-6FBB5F4ED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8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28"/>
          <p:cNvCxnSpPr>
            <a:cxnSpLocks/>
          </p:cNvCxnSpPr>
          <p:nvPr/>
        </p:nvCxnSpPr>
        <p:spPr>
          <a:xfrm>
            <a:off x="4461053" y="1166720"/>
            <a:ext cx="0" cy="347221"/>
          </a:xfrm>
          <a:prstGeom prst="straightConnector1">
            <a:avLst/>
          </a:prstGeom>
          <a:noFill/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3706759" y="1469039"/>
            <a:ext cx="1654950" cy="1213363"/>
          </a:xfrm>
          <a:prstGeom prst="ellipse">
            <a:avLst/>
          </a:prstGeom>
          <a:solidFill>
            <a:srgbClr val="7F7F7F"/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81000" tIns="42120" rIns="81000" bIns="4212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GB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LOW 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QRS voltage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F601AD-EE43-7F48-8948-EAFF7AFC5FC0}"/>
              </a:ext>
            </a:extLst>
          </p:cNvPr>
          <p:cNvSpPr txBox="1"/>
          <p:nvPr/>
        </p:nvSpPr>
        <p:spPr>
          <a:xfrm>
            <a:off x="2959291" y="710930"/>
            <a:ext cx="3033282" cy="46474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12-lead ECG</a:t>
            </a:r>
          </a:p>
        </p:txBody>
      </p:sp>
      <p:cxnSp>
        <p:nvCxnSpPr>
          <p:cNvPr id="49" name="Straight Arrow Connector 19">
            <a:extLst>
              <a:ext uri="{FF2B5EF4-FFF2-40B4-BE49-F238E27FC236}">
                <a16:creationId xmlns:a16="http://schemas.microsoft.com/office/drawing/2014/main" id="{B213C3E7-0C9A-9D42-ABE3-8EC88CAF43F7}"/>
              </a:ext>
            </a:extLst>
          </p:cNvPr>
          <p:cNvCxnSpPr>
            <a:cxnSpLocks/>
            <a:stCxn id="38" idx="2"/>
            <a:endCxn id="67" idx="1"/>
          </p:cNvCxnSpPr>
          <p:nvPr/>
        </p:nvCxnSpPr>
        <p:spPr>
          <a:xfrm>
            <a:off x="2568056" y="3941985"/>
            <a:ext cx="2644283" cy="344776"/>
          </a:xfrm>
          <a:prstGeom prst="straightConnector1">
            <a:avLst/>
          </a:prstGeom>
          <a:noFill/>
          <a:ln w="28575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19">
            <a:extLst>
              <a:ext uri="{FF2B5EF4-FFF2-40B4-BE49-F238E27FC236}">
                <a16:creationId xmlns:a16="http://schemas.microsoft.com/office/drawing/2014/main" id="{25A79537-3F42-1341-B740-BC0373DDF4D3}"/>
              </a:ext>
            </a:extLst>
          </p:cNvPr>
          <p:cNvCxnSpPr>
            <a:cxnSpLocks/>
            <a:stCxn id="46" idx="2"/>
            <a:endCxn id="64" idx="3"/>
          </p:cNvCxnSpPr>
          <p:nvPr/>
        </p:nvCxnSpPr>
        <p:spPr>
          <a:xfrm flipH="1">
            <a:off x="3551163" y="3919320"/>
            <a:ext cx="2838317" cy="350730"/>
          </a:xfrm>
          <a:prstGeom prst="straightConnector1">
            <a:avLst/>
          </a:prstGeom>
          <a:noFill/>
          <a:ln w="28575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654185D8-A938-6346-A50C-366EE132CC26}"/>
              </a:ext>
            </a:extLst>
          </p:cNvPr>
          <p:cNvGrpSpPr/>
          <p:nvPr/>
        </p:nvGrpSpPr>
        <p:grpSpPr>
          <a:xfrm>
            <a:off x="1213558" y="2030710"/>
            <a:ext cx="2735563" cy="3212066"/>
            <a:chOff x="1618077" y="2326613"/>
            <a:chExt cx="3647417" cy="4282754"/>
          </a:xfrm>
        </p:grpSpPr>
        <p:cxnSp>
          <p:nvCxnSpPr>
            <p:cNvPr id="61" name="Straight Arrow Connector 19"/>
            <p:cNvCxnSpPr>
              <a:cxnSpLocks/>
              <a:stCxn id="60" idx="4"/>
              <a:endCxn id="73" idx="0"/>
            </p:cNvCxnSpPr>
            <p:nvPr/>
          </p:nvCxnSpPr>
          <p:spPr>
            <a:xfrm flipH="1">
              <a:off x="3380933" y="3856389"/>
              <a:ext cx="53055" cy="2048170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10"/>
            <p:cNvSpPr>
              <a:spLocks noChangeArrowheads="1"/>
            </p:cNvSpPr>
            <p:nvPr/>
          </p:nvSpPr>
          <p:spPr bwMode="auto">
            <a:xfrm>
              <a:off x="2306102" y="2326613"/>
              <a:ext cx="2255769" cy="1529776"/>
            </a:xfrm>
            <a:prstGeom prst="ellipse">
              <a:avLst/>
            </a:prstGeom>
            <a:solidFill>
              <a:srgbClr val="00800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81000" tIns="42120" rIns="81000" bIns="42120" anchor="ctr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lnSpc>
                  <a:spcPts val="2250"/>
                </a:lnSpc>
                <a:spcBef>
                  <a:spcPts val="810"/>
                </a:spcBef>
              </a:pPr>
              <a:endParaRPr lang="it-IT" sz="2160" b="1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4" name="CasellaDiTesto 63"/>
            <p:cNvSpPr txBox="1"/>
            <p:nvPr/>
          </p:nvSpPr>
          <p:spPr>
            <a:xfrm>
              <a:off x="2035532" y="5101316"/>
              <a:ext cx="2699352" cy="422167"/>
            </a:xfrm>
            <a:prstGeom prst="rect">
              <a:avLst/>
            </a:prstGeom>
            <a:solidFill>
              <a:srgbClr val="008000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74"/>
                </a:lnSpc>
              </a:pPr>
              <a:r>
                <a:rPr lang="en-GB" sz="162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No CV </a:t>
              </a:r>
              <a:r>
                <a:rPr lang="en-GB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disease</a:t>
              </a:r>
              <a:r>
                <a:rPr lang="en-GB" sz="162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         </a:t>
              </a:r>
            </a:p>
          </p:txBody>
        </p:sp>
        <p:sp>
          <p:nvSpPr>
            <p:cNvPr id="77" name="CasellaDiTesto 76"/>
            <p:cNvSpPr txBox="1"/>
            <p:nvPr/>
          </p:nvSpPr>
          <p:spPr>
            <a:xfrm>
              <a:off x="2528017" y="2740536"/>
              <a:ext cx="1788379" cy="742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GB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In isolation</a:t>
              </a: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18B0A2EE-F869-634E-897F-757DDDAE8BB8}"/>
                </a:ext>
              </a:extLst>
            </p:cNvPr>
            <p:cNvSpPr txBox="1"/>
            <p:nvPr/>
          </p:nvSpPr>
          <p:spPr>
            <a:xfrm>
              <a:off x="1758438" y="4255322"/>
              <a:ext cx="3331272" cy="6196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Echocardiography</a:t>
              </a:r>
              <a:endParaRPr lang="en-GB" sz="162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cxnSp>
          <p:nvCxnSpPr>
            <p:cNvPr id="66" name="Straight Arrow Connector 19">
              <a:extLst>
                <a:ext uri="{FF2B5EF4-FFF2-40B4-BE49-F238E27FC236}">
                  <a16:creationId xmlns:a16="http://schemas.microsoft.com/office/drawing/2014/main" id="{BAE7A28C-DA8E-A747-8982-7DEEBE645813}"/>
                </a:ext>
              </a:extLst>
            </p:cNvPr>
            <p:cNvCxnSpPr>
              <a:cxnSpLocks/>
              <a:stCxn id="9" idx="3"/>
              <a:endCxn id="60" idx="6"/>
            </p:cNvCxnSpPr>
            <p:nvPr/>
          </p:nvCxnSpPr>
          <p:spPr>
            <a:xfrm flipH="1">
              <a:off x="4561871" y="2958612"/>
              <a:ext cx="703623" cy="132889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D3258AA2-C7C3-5E40-9425-85E256382F8E}"/>
                </a:ext>
              </a:extLst>
            </p:cNvPr>
            <p:cNvSpPr txBox="1"/>
            <p:nvPr/>
          </p:nvSpPr>
          <p:spPr>
            <a:xfrm>
              <a:off x="1618077" y="5904559"/>
              <a:ext cx="3525710" cy="704808"/>
            </a:xfrm>
            <a:prstGeom prst="rect">
              <a:avLst/>
            </a:prstGeom>
            <a:solidFill>
              <a:srgbClr val="008000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74"/>
                </a:lnSpc>
              </a:pPr>
              <a:r>
                <a:rPr lang="en-GB" sz="162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No sport restriction</a:t>
              </a:r>
            </a:p>
            <a:p>
              <a:pPr algn="ctr">
                <a:lnSpc>
                  <a:spcPts val="1674"/>
                </a:lnSpc>
              </a:pPr>
              <a:r>
                <a:rPr lang="en-GB" sz="162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Follow-up advised</a:t>
              </a: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2B8835BD-46D1-954E-915C-A42BECFAE200}"/>
              </a:ext>
            </a:extLst>
          </p:cNvPr>
          <p:cNvGrpSpPr/>
          <p:nvPr/>
        </p:nvGrpSpPr>
        <p:grpSpPr>
          <a:xfrm>
            <a:off x="4883727" y="3094203"/>
            <a:ext cx="3106882" cy="2395448"/>
            <a:chOff x="6511635" y="3744590"/>
            <a:chExt cx="4142509" cy="3193926"/>
          </a:xfrm>
        </p:grpSpPr>
        <p:cxnSp>
          <p:nvCxnSpPr>
            <p:cNvPr id="57" name="Straight Arrow Connector 19"/>
            <p:cNvCxnSpPr>
              <a:cxnSpLocks/>
              <a:stCxn id="55" idx="4"/>
              <a:endCxn id="75" idx="0"/>
            </p:cNvCxnSpPr>
            <p:nvPr/>
          </p:nvCxnSpPr>
          <p:spPr>
            <a:xfrm>
              <a:off x="8557215" y="3744590"/>
              <a:ext cx="25675" cy="2198440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CasellaDiTesto 66"/>
            <p:cNvSpPr txBox="1"/>
            <p:nvPr/>
          </p:nvSpPr>
          <p:spPr>
            <a:xfrm>
              <a:off x="6949784" y="5130009"/>
              <a:ext cx="3148374" cy="409343"/>
            </a:xfrm>
            <a:prstGeom prst="rect">
              <a:avLst/>
            </a:prstGeom>
            <a:solidFill>
              <a:srgbClr val="FF0000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84"/>
                </a:lnSpc>
              </a:pPr>
              <a:r>
                <a:rPr lang="en-GB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CV disease</a:t>
              </a: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B36126B3-D963-C144-9E76-496B13D86176}"/>
                </a:ext>
              </a:extLst>
            </p:cNvPr>
            <p:cNvSpPr txBox="1"/>
            <p:nvPr/>
          </p:nvSpPr>
          <p:spPr>
            <a:xfrm>
              <a:off x="6949783" y="4225102"/>
              <a:ext cx="3139045" cy="61965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CMR</a:t>
              </a:r>
              <a:endParaRPr lang="en-GB" sz="162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43394BD5-6E98-E346-AC7F-D62BB31C4EA0}"/>
                </a:ext>
              </a:extLst>
            </p:cNvPr>
            <p:cNvSpPr txBox="1"/>
            <p:nvPr/>
          </p:nvSpPr>
          <p:spPr>
            <a:xfrm>
              <a:off x="6511635" y="5943029"/>
              <a:ext cx="4142509" cy="995487"/>
            </a:xfrm>
            <a:prstGeom prst="rect">
              <a:avLst/>
            </a:prstGeom>
            <a:solidFill>
              <a:srgbClr val="FF0000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74"/>
                </a:lnSpc>
              </a:pPr>
              <a:r>
                <a:rPr lang="en-GB" sz="162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Disease management</a:t>
              </a:r>
            </a:p>
            <a:p>
              <a:pPr algn="ctr">
                <a:lnSpc>
                  <a:spcPts val="1674"/>
                </a:lnSpc>
              </a:pPr>
              <a:r>
                <a:rPr lang="en-GB" sz="162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Including sport restriction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567D09C-1BD3-DC4D-9186-BFFC20EF03AD}"/>
              </a:ext>
            </a:extLst>
          </p:cNvPr>
          <p:cNvGrpSpPr/>
          <p:nvPr/>
        </p:nvGrpSpPr>
        <p:grpSpPr>
          <a:xfrm>
            <a:off x="5119347" y="819816"/>
            <a:ext cx="3905515" cy="2557438"/>
            <a:chOff x="6825796" y="712088"/>
            <a:chExt cx="5207353" cy="3409917"/>
          </a:xfrm>
        </p:grpSpPr>
        <p:sp>
          <p:nvSpPr>
            <p:cNvPr id="55" name="Oval 10"/>
            <p:cNvSpPr>
              <a:spLocks noChangeArrowheads="1"/>
            </p:cNvSpPr>
            <p:nvPr/>
          </p:nvSpPr>
          <p:spPr bwMode="auto">
            <a:xfrm>
              <a:off x="7350043" y="2326613"/>
              <a:ext cx="2414347" cy="1417989"/>
            </a:xfrm>
            <a:prstGeom prst="ellipse">
              <a:avLst/>
            </a:prstGeom>
            <a:solidFill>
              <a:srgbClr val="FF0000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81000" tIns="42120" rIns="81000" bIns="42120" anchor="ctr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lnSpc>
                  <a:spcPts val="2250"/>
                </a:lnSpc>
                <a:spcBef>
                  <a:spcPts val="810"/>
                </a:spcBef>
              </a:pPr>
              <a:endParaRPr lang="it-IT" sz="2160" b="1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cxnSp>
          <p:nvCxnSpPr>
            <p:cNvPr id="70" name="Straight Arrow Connector 19">
              <a:extLst>
                <a:ext uri="{FF2B5EF4-FFF2-40B4-BE49-F238E27FC236}">
                  <a16:creationId xmlns:a16="http://schemas.microsoft.com/office/drawing/2014/main" id="{78CAB773-B6D1-FD48-B231-5F6479EDF339}"/>
                </a:ext>
              </a:extLst>
            </p:cNvPr>
            <p:cNvCxnSpPr>
              <a:cxnSpLocks/>
              <a:stCxn id="9" idx="5"/>
              <a:endCxn id="55" idx="2"/>
            </p:cNvCxnSpPr>
            <p:nvPr/>
          </p:nvCxnSpPr>
          <p:spPr>
            <a:xfrm>
              <a:off x="6825796" y="2958612"/>
              <a:ext cx="524247" cy="76996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id="{86ABB443-72C4-8D42-B4CC-C894FAF93600}"/>
                </a:ext>
              </a:extLst>
            </p:cNvPr>
            <p:cNvSpPr/>
            <p:nvPr/>
          </p:nvSpPr>
          <p:spPr>
            <a:xfrm>
              <a:off x="9777380" y="712088"/>
              <a:ext cx="2255769" cy="340991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Positive Family Hx</a:t>
              </a:r>
            </a:p>
            <a:p>
              <a:pPr algn="ctr"/>
              <a:r>
                <a:rPr lang="en-US" sz="16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Symptoms</a:t>
              </a:r>
            </a:p>
            <a:p>
              <a:pPr algn="ctr"/>
              <a:r>
                <a:rPr lang="en-US" sz="16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TWI  </a:t>
              </a:r>
              <a:r>
                <a:rPr lang="en-US" sz="1600" b="1" dirty="0" err="1">
                  <a:latin typeface="Arial Black" panose="020B0604020202020204" pitchFamily="34" charset="0"/>
                  <a:cs typeface="Arial Black" panose="020B0604020202020204" pitchFamily="34" charset="0"/>
                </a:rPr>
                <a:t>infero</a:t>
              </a:r>
              <a:r>
                <a:rPr lang="en-US" sz="16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-lateral</a:t>
              </a:r>
            </a:p>
            <a:p>
              <a:pPr algn="ctr"/>
              <a:r>
                <a:rPr lang="en-US" sz="16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Uncommon PVCs induced by exercise </a:t>
              </a:r>
            </a:p>
            <a:p>
              <a:pPr algn="ctr"/>
              <a:endParaRPr lang="en-US" sz="1600" b="1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cxnSp>
          <p:nvCxnSpPr>
            <p:cNvPr id="4" name="Connettore 1 3">
              <a:extLst>
                <a:ext uri="{FF2B5EF4-FFF2-40B4-BE49-F238E27FC236}">
                  <a16:creationId xmlns:a16="http://schemas.microsoft.com/office/drawing/2014/main" id="{1FB6606E-A942-3446-A91C-F73505039F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12871" y="3022046"/>
              <a:ext cx="364511" cy="12534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C0B19D6-B9D2-1CD3-0729-F3A59FE08F42}"/>
              </a:ext>
            </a:extLst>
          </p:cNvPr>
          <p:cNvSpPr txBox="1"/>
          <p:nvPr/>
        </p:nvSpPr>
        <p:spPr>
          <a:xfrm>
            <a:off x="5634363" y="2374524"/>
            <a:ext cx="1590881" cy="557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Associated </a:t>
            </a:r>
          </a:p>
          <a:p>
            <a:pPr algn="ctr">
              <a:lnSpc>
                <a:spcPts val="1800"/>
              </a:lnSpc>
            </a:pPr>
            <a:r>
              <a:rPr lang="en-GB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with:</a:t>
            </a:r>
          </a:p>
        </p:txBody>
      </p:sp>
    </p:spTree>
    <p:extLst>
      <p:ext uri="{BB962C8B-B14F-4D97-AF65-F5344CB8AC3E}">
        <p14:creationId xmlns:p14="http://schemas.microsoft.com/office/powerpoint/2010/main" val="332659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84078" y="3068458"/>
            <a:ext cx="1650724" cy="1065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9606" y="2858180"/>
            <a:ext cx="1669466" cy="1133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" y="328179"/>
            <a:ext cx="2269976" cy="1510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" y="3042359"/>
            <a:ext cx="2143088" cy="1279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850" y="1825593"/>
            <a:ext cx="2403207" cy="1384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14784" y="302254"/>
            <a:ext cx="1872325" cy="187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63327" y="328625"/>
            <a:ext cx="2253152" cy="1502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917" y="1838746"/>
            <a:ext cx="2343222" cy="1213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59791" y="318216"/>
            <a:ext cx="2754992" cy="1547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17152" y="1916951"/>
            <a:ext cx="1904422" cy="1289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62857" y="4078896"/>
            <a:ext cx="2901797" cy="1295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921247" y="2152817"/>
            <a:ext cx="2263600" cy="1601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6118" y="4291406"/>
            <a:ext cx="1629700" cy="1086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720033" y="3515108"/>
            <a:ext cx="1396142" cy="1863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083028" y="2569305"/>
            <a:ext cx="1171600" cy="156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217545" y="3380192"/>
            <a:ext cx="1502491" cy="2012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184148" y="2275245"/>
            <a:ext cx="1495796" cy="1086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056845" y="4133615"/>
            <a:ext cx="2267832" cy="124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91235" y="1610188"/>
            <a:ext cx="6308912" cy="657010"/>
          </a:xfrm>
          <a:solidFill>
            <a:srgbClr val="000066">
              <a:alpha val="39000"/>
            </a:srgbClr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075" b="1" i="1" dirty="0">
                <a:solidFill>
                  <a:schemeClr val="bg1"/>
                </a:solidFill>
                <a:cs typeface="Arial Black"/>
              </a:rPr>
              <a:t>Thank you for your attention</a:t>
            </a:r>
            <a:endParaRPr lang="es-ES" sz="3075" b="1" i="1" dirty="0">
              <a:solidFill>
                <a:schemeClr val="bg1"/>
              </a:solidFill>
              <a:cs typeface="Arial Black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2760002" y="3706716"/>
            <a:ext cx="3980615" cy="410751"/>
          </a:xfrm>
          <a:prstGeom prst="rect">
            <a:avLst/>
          </a:prstGeom>
          <a:solidFill>
            <a:srgbClr val="000066">
              <a:alpha val="55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square" lIns="68577" tIns="34289" rIns="68577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1650" b="1" dirty="0">
                <a:solidFill>
                  <a:prstClr val="white"/>
                </a:solidFill>
                <a:latin typeface="+mn-lt"/>
                <a:cs typeface="Arial Black"/>
              </a:rPr>
              <a:t>See also :www.antoniopelliccia.it</a:t>
            </a:r>
          </a:p>
        </p:txBody>
      </p:sp>
    </p:spTree>
    <p:extLst>
      <p:ext uri="{BB962C8B-B14F-4D97-AF65-F5344CB8AC3E}">
        <p14:creationId xmlns:p14="http://schemas.microsoft.com/office/powerpoint/2010/main" val="3056947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 autoUpdateAnimBg="0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A060DB-321A-6342-5B62-0D28B3AF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C218F6-7969-08A5-1C86-A9D433636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7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E568AB3-9AFF-AC4A-9E7A-52F6CD105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709" y="542970"/>
            <a:ext cx="1982128" cy="133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763F879-B6E9-C554-7EF4-A646906FB03E}"/>
              </a:ext>
            </a:extLst>
          </p:cNvPr>
          <p:cNvSpPr txBox="1"/>
          <p:nvPr/>
        </p:nvSpPr>
        <p:spPr>
          <a:xfrm>
            <a:off x="1220206" y="591134"/>
            <a:ext cx="536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24-year asymptomatic athlete at PPS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85DAB5BB-794C-A9C5-1208-5BC98C4FB681}"/>
              </a:ext>
            </a:extLst>
          </p:cNvPr>
          <p:cNvGrpSpPr/>
          <p:nvPr/>
        </p:nvGrpSpPr>
        <p:grpSpPr>
          <a:xfrm>
            <a:off x="3667713" y="1523304"/>
            <a:ext cx="3062177" cy="3157319"/>
            <a:chOff x="9305982" y="2013707"/>
            <a:chExt cx="3062177" cy="315731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81384946-0309-CF0B-C71B-45504561EF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32" t="35948" r="44956" b="45702"/>
            <a:stretch/>
          </p:blipFill>
          <p:spPr bwMode="auto">
            <a:xfrm>
              <a:off x="9305982" y="2013707"/>
              <a:ext cx="3062177" cy="3157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D7A1F28B-0C35-9508-AE2E-12950860D440}"/>
                </a:ext>
              </a:extLst>
            </p:cNvPr>
            <p:cNvSpPr/>
            <p:nvPr/>
          </p:nvSpPr>
          <p:spPr>
            <a:xfrm rot="739974">
              <a:off x="11854675" y="2543060"/>
              <a:ext cx="463427" cy="177187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D1DD46A3-D002-D12C-E4C4-87AE01CE944C}"/>
              </a:ext>
            </a:extLst>
          </p:cNvPr>
          <p:cNvGrpSpPr/>
          <p:nvPr/>
        </p:nvGrpSpPr>
        <p:grpSpPr>
          <a:xfrm>
            <a:off x="864342" y="1523304"/>
            <a:ext cx="2811469" cy="3157317"/>
            <a:chOff x="4881332" y="5023916"/>
            <a:chExt cx="2811469" cy="3157317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87A04246-5A32-CBE2-F4D6-09D5E164BA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4" t="21754" r="64646" b="25000"/>
            <a:stretch/>
          </p:blipFill>
          <p:spPr bwMode="auto">
            <a:xfrm>
              <a:off x="4881332" y="5023916"/>
              <a:ext cx="2811469" cy="3157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612E5C3A-57D6-69D5-6D2D-D3E50C32C826}"/>
                </a:ext>
              </a:extLst>
            </p:cNvPr>
            <p:cNvSpPr/>
            <p:nvPr/>
          </p:nvSpPr>
          <p:spPr>
            <a:xfrm rot="713142">
              <a:off x="7111471" y="5618929"/>
              <a:ext cx="493383" cy="138044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57" y="1413517"/>
            <a:ext cx="7209371" cy="386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02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9ADE2ECB-7FA4-C844-BC1C-87C2CADBD3E5}"/>
              </a:ext>
            </a:extLst>
          </p:cNvPr>
          <p:cNvGrpSpPr/>
          <p:nvPr/>
        </p:nvGrpSpPr>
        <p:grpSpPr>
          <a:xfrm>
            <a:off x="1853739" y="651511"/>
            <a:ext cx="5178829" cy="4680065"/>
            <a:chOff x="2252172" y="573000"/>
            <a:chExt cx="4406900" cy="4127500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5362752A-08F2-BC48-A680-8988AF02FAFB}"/>
                </a:ext>
              </a:extLst>
            </p:cNvPr>
            <p:cNvSpPr txBox="1"/>
            <p:nvPr/>
          </p:nvSpPr>
          <p:spPr>
            <a:xfrm>
              <a:off x="2252172" y="573000"/>
              <a:ext cx="4406900" cy="2714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698"/>
              <a:endParaRPr lang="en-GB" sz="140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141B042D-4491-0B4E-9646-CCDBD9163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2172" y="1423900"/>
              <a:ext cx="4406900" cy="3276600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BC2C98F1-666B-4A46-8775-DCC3BCB4933F}"/>
                </a:ext>
              </a:extLst>
            </p:cNvPr>
            <p:cNvSpPr txBox="1"/>
            <p:nvPr/>
          </p:nvSpPr>
          <p:spPr>
            <a:xfrm>
              <a:off x="2252173" y="1423900"/>
              <a:ext cx="1380490" cy="2714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698"/>
              <a:endParaRPr lang="en-GB" sz="1400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BCBD198-7A83-7243-9D84-942C8EF9B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4469" y="573000"/>
              <a:ext cx="2082800" cy="850900"/>
            </a:xfrm>
            <a:prstGeom prst="rect">
              <a:avLst/>
            </a:prstGeom>
          </p:spPr>
        </p:pic>
      </p:grpSp>
      <p:sp>
        <p:nvSpPr>
          <p:cNvPr id="9" name="Rettangolo con un angolo ritagliato 8">
            <a:extLst>
              <a:ext uri="{FF2B5EF4-FFF2-40B4-BE49-F238E27FC236}">
                <a16:creationId xmlns:a16="http://schemas.microsoft.com/office/drawing/2014/main" id="{45FA015F-12E9-9C4A-80C0-DB925EA51823}"/>
              </a:ext>
            </a:extLst>
          </p:cNvPr>
          <p:cNvSpPr/>
          <p:nvPr/>
        </p:nvSpPr>
        <p:spPr>
          <a:xfrm>
            <a:off x="7166486" y="1164291"/>
            <a:ext cx="1831123" cy="3715252"/>
          </a:xfrm>
          <a:prstGeom prst="snip1Rect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698"/>
            <a:r>
              <a:rPr lang="en-GB" sz="1400" dirty="0">
                <a:solidFill>
                  <a:prstClr val="white"/>
                </a:solidFill>
                <a:latin typeface="Comic Sans MS" panose="030F0902030302020204" pitchFamily="66" charset="0"/>
              </a:rPr>
              <a:t>TWI in the anterior precordial leads, </a:t>
            </a:r>
          </a:p>
          <a:p>
            <a:pPr defTabSz="685698"/>
            <a:r>
              <a:rPr lang="en-GB" sz="1400" dirty="0">
                <a:solidFill>
                  <a:prstClr val="white"/>
                </a:solidFill>
                <a:latin typeface="Comic Sans MS" panose="030F0902030302020204" pitchFamily="66" charset="0"/>
              </a:rPr>
              <a:t>beyond V2, were almost confined (85%) to individuals</a:t>
            </a:r>
          </a:p>
          <a:p>
            <a:pPr defTabSz="685698"/>
            <a:r>
              <a:rPr lang="en-GB" sz="1400" dirty="0">
                <a:solidFill>
                  <a:prstClr val="white"/>
                </a:solidFill>
                <a:latin typeface="Comic Sans MS" panose="030F0902030302020204" pitchFamily="66" charset="0"/>
              </a:rPr>
              <a:t>aged &lt;16 years.</a:t>
            </a:r>
          </a:p>
          <a:p>
            <a:pPr defTabSz="685698"/>
            <a:endParaRPr lang="en-GB" sz="1400" dirty="0">
              <a:solidFill>
                <a:prstClr val="white"/>
              </a:solidFill>
              <a:latin typeface="Comic Sans MS" panose="030F0902030302020204" pitchFamily="66" charset="0"/>
            </a:endParaRPr>
          </a:p>
          <a:p>
            <a:pPr defTabSz="685698"/>
            <a:r>
              <a:rPr lang="en-GB" sz="1400" dirty="0">
                <a:solidFill>
                  <a:prstClr val="white"/>
                </a:solidFill>
                <a:latin typeface="Comic Sans MS" panose="030F0902030302020204" pitchFamily="66" charset="0"/>
              </a:rPr>
              <a:t>Over 16 years, only 2</a:t>
            </a:r>
          </a:p>
          <a:p>
            <a:pPr defTabSz="685698"/>
            <a:r>
              <a:rPr lang="en-GB" sz="1400" dirty="0">
                <a:solidFill>
                  <a:prstClr val="white"/>
                </a:solidFill>
                <a:latin typeface="Comic Sans MS" panose="030F0902030302020204" pitchFamily="66" charset="0"/>
              </a:rPr>
              <a:t>(0.1%) male athletes exhibited TWI beyond V2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FFC3905-FD67-4141-BB75-59ED87D41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327" y="1304678"/>
            <a:ext cx="6781800" cy="2794000"/>
          </a:xfrm>
          <a:prstGeom prst="rect">
            <a:avLst/>
          </a:prstGeom>
        </p:spPr>
      </p:pic>
      <p:pic>
        <p:nvPicPr>
          <p:cNvPr id="15362" name="Picture 2" descr="Dr Michael Papadakis - Cardiac Risk in the Young">
            <a:extLst>
              <a:ext uri="{FF2B5EF4-FFF2-40B4-BE49-F238E27FC236}">
                <a16:creationId xmlns:a16="http://schemas.microsoft.com/office/drawing/2014/main" id="{77649D53-3993-AF4D-B526-B45192213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93" y="445418"/>
            <a:ext cx="1311571" cy="1536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AE267E43-65CA-A549-972E-850B604533FF}"/>
              </a:ext>
            </a:extLst>
          </p:cNvPr>
          <p:cNvSpPr/>
          <p:nvPr/>
        </p:nvSpPr>
        <p:spPr>
          <a:xfrm>
            <a:off x="5288656" y="4402779"/>
            <a:ext cx="1810870" cy="9287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98"/>
            <a:endParaRPr lang="en-GB" sz="1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23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FDB1C0C4-CEBB-21A7-584C-264CD90C91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27115"/>
              </p:ext>
            </p:extLst>
          </p:nvPr>
        </p:nvGraphicFramePr>
        <p:xfrm>
          <a:off x="1184277" y="961426"/>
          <a:ext cx="725830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4">
            <a:extLst>
              <a:ext uri="{FF2B5EF4-FFF2-40B4-BE49-F238E27FC236}">
                <a16:creationId xmlns:a16="http://schemas.microsoft.com/office/drawing/2014/main" id="{1388CDD8-6AC9-E78E-67B9-59300C2C53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26755" b="30995"/>
          <a:stretch/>
        </p:blipFill>
        <p:spPr>
          <a:xfrm>
            <a:off x="6932354" y="185829"/>
            <a:ext cx="1528176" cy="1526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9" descr="oberkirkerECG percordiali">
            <a:extLst>
              <a:ext uri="{FF2B5EF4-FFF2-40B4-BE49-F238E27FC236}">
                <a16:creationId xmlns:a16="http://schemas.microsoft.com/office/drawing/2014/main" id="{95847F58-8381-8464-BC39-2AD4F1B05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9" r="3828" b="51010"/>
          <a:stretch/>
        </p:blipFill>
        <p:spPr bwMode="auto">
          <a:xfrm>
            <a:off x="7839465" y="1743608"/>
            <a:ext cx="1206233" cy="2181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0F52458-0F22-0801-1C3A-7C2C1AB82FE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5061"/>
          <a:stretch/>
        </p:blipFill>
        <p:spPr>
          <a:xfrm>
            <a:off x="7024272" y="3903031"/>
            <a:ext cx="1758032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D6F3D5-1DA8-C193-4C23-0B262548F0F1}"/>
              </a:ext>
            </a:extLst>
          </p:cNvPr>
          <p:cNvSpPr txBox="1"/>
          <p:nvPr/>
        </p:nvSpPr>
        <p:spPr>
          <a:xfrm>
            <a:off x="1184277" y="338146"/>
            <a:ext cx="3498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ECG in arrhythmogenic cardiomyopathy </a:t>
            </a:r>
          </a:p>
        </p:txBody>
      </p:sp>
    </p:spTree>
    <p:extLst>
      <p:ext uri="{BB962C8B-B14F-4D97-AF65-F5344CB8AC3E}">
        <p14:creationId xmlns:p14="http://schemas.microsoft.com/office/powerpoint/2010/main" val="398724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africaguide.com/images/africa_map.gif">
            <a:extLst>
              <a:ext uri="{FF2B5EF4-FFF2-40B4-BE49-F238E27FC236}">
                <a16:creationId xmlns:a16="http://schemas.microsoft.com/office/drawing/2014/main" id="{E6CDCB20-BA4E-7B43-A15C-2A638D95D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515" y="1258411"/>
            <a:ext cx="4778233" cy="3796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82C383B-891B-E047-B57B-BCA2BD4D5BB4}"/>
              </a:ext>
            </a:extLst>
          </p:cNvPr>
          <p:cNvSpPr/>
          <p:nvPr/>
        </p:nvSpPr>
        <p:spPr>
          <a:xfrm>
            <a:off x="2036619" y="303688"/>
            <a:ext cx="2842240" cy="90749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 TWI: 1%</a:t>
            </a:r>
          </a:p>
          <a:p>
            <a:pPr algn="ctr"/>
            <a:r>
              <a:rPr lang="en-GB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Infero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-lateral  TWI: 0.5%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9955779-49AD-054C-BC41-A16B2D3B7B08}"/>
              </a:ext>
            </a:extLst>
          </p:cNvPr>
          <p:cNvSpPr/>
          <p:nvPr/>
        </p:nvSpPr>
        <p:spPr>
          <a:xfrm>
            <a:off x="6685137" y="1820085"/>
            <a:ext cx="2369271" cy="126152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Anterior TWI: 2%</a:t>
            </a:r>
          </a:p>
          <a:p>
            <a:pPr algn="ctr"/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Infero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-lateral  TWI: 1.5%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98734CE-0B79-9B48-B9E2-71D0A1CC9BD1}"/>
              </a:ext>
            </a:extLst>
          </p:cNvPr>
          <p:cNvSpPr/>
          <p:nvPr/>
        </p:nvSpPr>
        <p:spPr>
          <a:xfrm>
            <a:off x="690002" y="3340874"/>
            <a:ext cx="2693233" cy="907498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Anterior TWI: 8%</a:t>
            </a:r>
          </a:p>
          <a:p>
            <a:pPr algn="ctr"/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Infero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-lateral  TWI: 5%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A7E1F8D-1E1D-D945-BBE4-835ED91800E0}"/>
              </a:ext>
            </a:extLst>
          </p:cNvPr>
          <p:cNvSpPr/>
          <p:nvPr/>
        </p:nvSpPr>
        <p:spPr>
          <a:xfrm>
            <a:off x="4558034" y="303687"/>
            <a:ext cx="2746408" cy="90749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LVWT: 9 mm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 cavity: 54 mm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 mass index: 82 g/m2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05AC864-9BF9-5F49-8C54-EE6D764226BE}"/>
              </a:ext>
            </a:extLst>
          </p:cNvPr>
          <p:cNvSpPr/>
          <p:nvPr/>
        </p:nvSpPr>
        <p:spPr>
          <a:xfrm>
            <a:off x="6769924" y="3288957"/>
            <a:ext cx="2203039" cy="126152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LVWT: 8.7 mm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LV cavity: 52 mm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LV mass index: 77 g/m2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0B9D01E-EC32-2E46-BD39-E01DA6261F87}"/>
              </a:ext>
            </a:extLst>
          </p:cNvPr>
          <p:cNvSpPr/>
          <p:nvPr/>
        </p:nvSpPr>
        <p:spPr>
          <a:xfrm>
            <a:off x="699247" y="4354258"/>
            <a:ext cx="2693233" cy="907498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LVWT: 9.6 mm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LV cavity: 54 mm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LV mass index: 88 g/m2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D10E934F-1717-1B4D-8060-A29251E91B78}"/>
              </a:ext>
            </a:extLst>
          </p:cNvPr>
          <p:cNvSpPr/>
          <p:nvPr/>
        </p:nvSpPr>
        <p:spPr>
          <a:xfrm rot="269196">
            <a:off x="2842955" y="1399463"/>
            <a:ext cx="2862941" cy="74814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80B89BA6-D4F8-C644-8987-5F380087805D}"/>
              </a:ext>
            </a:extLst>
          </p:cNvPr>
          <p:cNvSpPr/>
          <p:nvPr/>
        </p:nvSpPr>
        <p:spPr>
          <a:xfrm rot="638850">
            <a:off x="5466512" y="2035362"/>
            <a:ext cx="1110543" cy="167105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814EF267-CFDB-A44C-994C-532A21FA0829}"/>
              </a:ext>
            </a:extLst>
          </p:cNvPr>
          <p:cNvSpPr/>
          <p:nvPr/>
        </p:nvSpPr>
        <p:spPr>
          <a:xfrm>
            <a:off x="3311035" y="2264058"/>
            <a:ext cx="2075613" cy="16710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15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arrotondato 10"/>
          <p:cNvSpPr>
            <a:spLocks noGrp="1"/>
          </p:cNvSpPr>
          <p:nvPr>
            <p:ph idx="1"/>
          </p:nvPr>
        </p:nvSpPr>
        <p:spPr>
          <a:xfrm>
            <a:off x="504048" y="1737360"/>
            <a:ext cx="4762896" cy="2458176"/>
          </a:xfrm>
          <a:prstGeom prst="roundRect">
            <a:avLst/>
          </a:prstGeom>
          <a:solidFill>
            <a:srgbClr val="0000FF">
              <a:alpha val="70000"/>
            </a:srgbClr>
          </a:solidFill>
          <a:ln w="9525"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0" indent="0" algn="ctr">
              <a:lnSpc>
                <a:spcPct val="140000"/>
              </a:lnSpc>
              <a:spcBef>
                <a:spcPts val="825"/>
              </a:spcBef>
              <a:buSzPct val="60000"/>
              <a:buNone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aim of the clinical assessment in an athlete with VAs is to assess presence of a  pathologic arrhythmogenic  substrate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D3C7B63-E528-C34F-A8BE-A61D3ACF4B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6755" b="30995"/>
          <a:stretch/>
        </p:blipFill>
        <p:spPr>
          <a:xfrm>
            <a:off x="5604144" y="1340972"/>
            <a:ext cx="3035808" cy="30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6507F50-5F16-D77F-0F76-551EFE4D6075}"/>
              </a:ext>
            </a:extLst>
          </p:cNvPr>
          <p:cNvSpPr txBox="1"/>
          <p:nvPr/>
        </p:nvSpPr>
        <p:spPr>
          <a:xfrm>
            <a:off x="504048" y="396958"/>
            <a:ext cx="8371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Presence of PVBs at baseline/effort ECG</a:t>
            </a:r>
          </a:p>
        </p:txBody>
      </p:sp>
    </p:spTree>
    <p:extLst>
      <p:ext uri="{BB962C8B-B14F-4D97-AF65-F5344CB8AC3E}">
        <p14:creationId xmlns:p14="http://schemas.microsoft.com/office/powerpoint/2010/main" val="248360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125" y="146340"/>
            <a:ext cx="2938699" cy="894278"/>
          </a:xfrm>
          <a:solidFill>
            <a:schemeClr val="bg1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classification of the PVBs by morphology</a:t>
            </a:r>
          </a:p>
        </p:txBody>
      </p:sp>
      <p:grpSp>
        <p:nvGrpSpPr>
          <p:cNvPr id="40" name="Gruppo 39"/>
          <p:cNvGrpSpPr/>
          <p:nvPr/>
        </p:nvGrpSpPr>
        <p:grpSpPr>
          <a:xfrm>
            <a:off x="1955720" y="678392"/>
            <a:ext cx="5951057" cy="4406354"/>
            <a:chOff x="2607626" y="523523"/>
            <a:chExt cx="7934742" cy="5875138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3"/>
            <a:srcRect l="1084" t="18981" r="1172" b="8972"/>
            <a:stretch/>
          </p:blipFill>
          <p:spPr>
            <a:xfrm>
              <a:off x="2985935" y="1540135"/>
              <a:ext cx="6192907" cy="42489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9" name="Gruppo 18"/>
            <p:cNvGrpSpPr/>
            <p:nvPr/>
          </p:nvGrpSpPr>
          <p:grpSpPr>
            <a:xfrm>
              <a:off x="5602939" y="523523"/>
              <a:ext cx="2698821" cy="1478596"/>
              <a:chOff x="1725278" y="726174"/>
              <a:chExt cx="2698821" cy="1478596"/>
            </a:xfrm>
            <a:solidFill>
              <a:srgbClr val="006600"/>
            </a:solidFill>
          </p:grpSpPr>
          <p:sp>
            <p:nvSpPr>
              <p:cNvPr id="15" name="Ovale 14"/>
              <p:cNvSpPr/>
              <p:nvPr/>
            </p:nvSpPr>
            <p:spPr>
              <a:xfrm>
                <a:off x="1725278" y="726174"/>
                <a:ext cx="2698821" cy="1478596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21"/>
                <a:endParaRPr lang="en-US" sz="1425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CasellaDiTesto 3"/>
              <p:cNvSpPr txBox="1"/>
              <p:nvPr/>
            </p:nvSpPr>
            <p:spPr>
              <a:xfrm>
                <a:off x="1932077" y="989721"/>
                <a:ext cx="214825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21"/>
                <a:r>
                  <a:rPr lang="en-US" sz="15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LBBB/RBBB and inferior axis </a:t>
                </a:r>
              </a:p>
            </p:txBody>
          </p:sp>
        </p:grpSp>
        <p:grpSp>
          <p:nvGrpSpPr>
            <p:cNvPr id="17" name="Gruppo 16"/>
            <p:cNvGrpSpPr/>
            <p:nvPr/>
          </p:nvGrpSpPr>
          <p:grpSpPr>
            <a:xfrm>
              <a:off x="2607626" y="2607424"/>
              <a:ext cx="2985934" cy="1634706"/>
              <a:chOff x="7101046" y="2335886"/>
              <a:chExt cx="2904868" cy="1580666"/>
            </a:xfrm>
            <a:solidFill>
              <a:srgbClr val="0000FF"/>
            </a:solidFill>
          </p:grpSpPr>
          <p:sp>
            <p:nvSpPr>
              <p:cNvPr id="13" name="Ovale 12"/>
              <p:cNvSpPr/>
              <p:nvPr/>
            </p:nvSpPr>
            <p:spPr>
              <a:xfrm>
                <a:off x="7101046" y="2335886"/>
                <a:ext cx="2904868" cy="1580666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21"/>
                <a:endParaRPr lang="en-US" sz="1425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CasellaDiTesto 10"/>
              <p:cNvSpPr txBox="1"/>
              <p:nvPr/>
            </p:nvSpPr>
            <p:spPr>
              <a:xfrm>
                <a:off x="7291411" y="2590341"/>
                <a:ext cx="2563314" cy="1309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21"/>
                <a:r>
                  <a:rPr lang="en-US" sz="15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RBBB narrow QRS and inferior/horizontal axis; fascicular </a:t>
                </a:r>
              </a:p>
            </p:txBody>
          </p:sp>
        </p:grpSp>
        <p:grpSp>
          <p:nvGrpSpPr>
            <p:cNvPr id="18" name="Gruppo 17"/>
            <p:cNvGrpSpPr/>
            <p:nvPr/>
          </p:nvGrpSpPr>
          <p:grpSpPr>
            <a:xfrm>
              <a:off x="7988787" y="3854133"/>
              <a:ext cx="2553581" cy="1459077"/>
              <a:chOff x="9164245" y="4056783"/>
              <a:chExt cx="2553581" cy="1459077"/>
            </a:xfrm>
            <a:solidFill>
              <a:srgbClr val="FF0000"/>
            </a:solidFill>
          </p:grpSpPr>
          <p:sp>
            <p:nvSpPr>
              <p:cNvPr id="16" name="Ovale 15"/>
              <p:cNvSpPr/>
              <p:nvPr/>
            </p:nvSpPr>
            <p:spPr>
              <a:xfrm>
                <a:off x="9164245" y="4056783"/>
                <a:ext cx="2553581" cy="1459077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21"/>
                <a:endParaRPr lang="en-US" sz="1425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CasellaDiTesto 11"/>
              <p:cNvSpPr txBox="1"/>
              <p:nvPr/>
            </p:nvSpPr>
            <p:spPr>
              <a:xfrm>
                <a:off x="9272536" y="4441642"/>
                <a:ext cx="240118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21"/>
                <a:r>
                  <a:rPr lang="en-US" sz="15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RBBB large QRS and superior axis </a:t>
                </a:r>
              </a:p>
            </p:txBody>
          </p:sp>
        </p:grpSp>
        <p:cxnSp>
          <p:nvCxnSpPr>
            <p:cNvPr id="22" name="Connettore 2 21"/>
            <p:cNvCxnSpPr/>
            <p:nvPr/>
          </p:nvCxnSpPr>
          <p:spPr>
            <a:xfrm>
              <a:off x="5309828" y="3458553"/>
              <a:ext cx="986304" cy="418809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/>
            <p:cNvCxnSpPr/>
            <p:nvPr/>
          </p:nvCxnSpPr>
          <p:spPr>
            <a:xfrm flipH="1">
              <a:off x="6066118" y="1985966"/>
              <a:ext cx="486723" cy="509210"/>
            </a:xfrm>
            <a:prstGeom prst="straightConnector1">
              <a:avLst/>
            </a:prstGeom>
            <a:ln w="76200" cmpd="sng">
              <a:solidFill>
                <a:srgbClr val="00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/>
            <p:cNvCxnSpPr>
              <a:stCxn id="14" idx="6"/>
            </p:cNvCxnSpPr>
            <p:nvPr/>
          </p:nvCxnSpPr>
          <p:spPr>
            <a:xfrm flipV="1">
              <a:off x="5462229" y="5322929"/>
              <a:ext cx="698793" cy="346194"/>
            </a:xfrm>
            <a:prstGeom prst="straightConnector1">
              <a:avLst/>
            </a:prstGeom>
            <a:ln w="76200" cmpd="sng"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/>
            <p:cNvCxnSpPr>
              <a:stCxn id="16" idx="2"/>
            </p:cNvCxnSpPr>
            <p:nvPr/>
          </p:nvCxnSpPr>
          <p:spPr>
            <a:xfrm flipH="1">
              <a:off x="7593189" y="4583672"/>
              <a:ext cx="395598" cy="9719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ttangolo 33"/>
            <p:cNvSpPr/>
            <p:nvPr/>
          </p:nvSpPr>
          <p:spPr>
            <a:xfrm rot="20101486">
              <a:off x="5674224" y="4407713"/>
              <a:ext cx="786027" cy="2758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21"/>
              <a:endParaRPr lang="en-US" sz="142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ttangolo 37"/>
            <p:cNvSpPr/>
            <p:nvPr/>
          </p:nvSpPr>
          <p:spPr>
            <a:xfrm rot="2337139">
              <a:off x="4872591" y="4936197"/>
              <a:ext cx="805627" cy="366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21"/>
              <a:endParaRPr lang="en-US" sz="142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Gruppo 19"/>
            <p:cNvGrpSpPr/>
            <p:nvPr/>
          </p:nvGrpSpPr>
          <p:grpSpPr>
            <a:xfrm>
              <a:off x="2908648" y="4939584"/>
              <a:ext cx="2553581" cy="1459077"/>
              <a:chOff x="746885" y="4502611"/>
              <a:chExt cx="2553581" cy="1459077"/>
            </a:xfrm>
            <a:solidFill>
              <a:srgbClr val="800000"/>
            </a:solidFill>
          </p:grpSpPr>
          <p:sp>
            <p:nvSpPr>
              <p:cNvPr id="14" name="Ovale 13"/>
              <p:cNvSpPr/>
              <p:nvPr/>
            </p:nvSpPr>
            <p:spPr>
              <a:xfrm>
                <a:off x="746885" y="4502611"/>
                <a:ext cx="2553581" cy="1459077"/>
              </a:xfrm>
              <a:prstGeom prst="ellipse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21"/>
                <a:endParaRPr lang="en-US" sz="1425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CasellaDiTesto 9"/>
              <p:cNvSpPr txBox="1"/>
              <p:nvPr/>
            </p:nvSpPr>
            <p:spPr>
              <a:xfrm>
                <a:off x="895506" y="4880891"/>
                <a:ext cx="2148250" cy="73866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 defTabSz="685721"/>
                <a:r>
                  <a:rPr lang="en-US" sz="15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LBBB and superior axis </a:t>
                </a:r>
              </a:p>
            </p:txBody>
          </p:sp>
        </p:grpSp>
      </p:grpSp>
      <p:sp>
        <p:nvSpPr>
          <p:cNvPr id="42" name="CasellaDiTesto 41"/>
          <p:cNvSpPr txBox="1"/>
          <p:nvPr/>
        </p:nvSpPr>
        <p:spPr>
          <a:xfrm>
            <a:off x="6284650" y="53677"/>
            <a:ext cx="2849871" cy="1262075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 lIns="68577" tIns="34289" rIns="68577" bIns="34289" rtlCol="0">
            <a:spAutoFit/>
          </a:bodyPr>
          <a:lstStyle/>
          <a:p>
            <a:pPr marL="257165" indent="-257165" defTabSz="685721">
              <a:lnSpc>
                <a:spcPct val="140000"/>
              </a:lnSpc>
              <a:buFont typeface="Arial"/>
              <a:buChar char="•"/>
            </a:pPr>
            <a:r>
              <a:rPr lang="en-US" sz="14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RVOT       		    60%</a:t>
            </a:r>
          </a:p>
          <a:p>
            <a:pPr marL="257165" indent="-257165" defTabSz="685721">
              <a:lnSpc>
                <a:spcPct val="140000"/>
              </a:lnSpc>
              <a:buFont typeface="Arial"/>
              <a:buChar char="•"/>
            </a:pPr>
            <a:r>
              <a:rPr lang="en-US" sz="14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Fascicular 		     20% </a:t>
            </a:r>
          </a:p>
          <a:p>
            <a:pPr marL="257165" indent="-257165" defTabSz="685721">
              <a:lnSpc>
                <a:spcPct val="140000"/>
              </a:lnSpc>
              <a:buFont typeface="Arial"/>
              <a:buChar char="•"/>
            </a:pPr>
            <a:r>
              <a:rPr lang="en-US" sz="14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LBBB superior axis           15%</a:t>
            </a:r>
          </a:p>
          <a:p>
            <a:pPr marL="257165" indent="-257165" defTabSz="685721">
              <a:lnSpc>
                <a:spcPct val="140000"/>
              </a:lnSpc>
              <a:buFont typeface="Arial"/>
              <a:buChar char="•"/>
            </a:pPr>
            <a:r>
              <a:rPr lang="en-US" sz="14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RBBB superior axis       5-10%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991591" y="5355237"/>
            <a:ext cx="2678206" cy="242372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21"/>
            <a:r>
              <a:rPr lang="en-US" sz="1125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125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D’Ascenzi</a:t>
            </a:r>
            <a:r>
              <a:rPr lang="en-US" sz="1125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125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Zorzi</a:t>
            </a:r>
            <a:r>
              <a:rPr lang="en-US" sz="1125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2016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7B01FC93-F978-5A4E-9807-CF393EEE37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66"/>
          <a:stretch/>
        </p:blipFill>
        <p:spPr>
          <a:xfrm>
            <a:off x="976263" y="3152674"/>
            <a:ext cx="1132424" cy="2327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D7D0488-227A-9F47-87FD-1A1EC31C2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764" y="2819557"/>
            <a:ext cx="1067163" cy="2535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086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0A10143-C39C-1A41-9202-490858E02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20" y="3596203"/>
            <a:ext cx="2119245" cy="1710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1959A093-9BBC-2790-00ED-11D607764636}"/>
              </a:ext>
            </a:extLst>
          </p:cNvPr>
          <p:cNvGrpSpPr/>
          <p:nvPr/>
        </p:nvGrpSpPr>
        <p:grpSpPr>
          <a:xfrm>
            <a:off x="1562584" y="814869"/>
            <a:ext cx="7500395" cy="2781334"/>
            <a:chOff x="1562584" y="814869"/>
            <a:chExt cx="7500395" cy="2781334"/>
          </a:xfrm>
        </p:grpSpPr>
        <p:sp>
          <p:nvSpPr>
            <p:cNvPr id="7" name="Oval 12"/>
            <p:cNvSpPr>
              <a:spLocks noChangeArrowheads="1"/>
            </p:cNvSpPr>
            <p:nvPr/>
          </p:nvSpPr>
          <p:spPr bwMode="auto">
            <a:xfrm>
              <a:off x="3815949" y="814869"/>
              <a:ext cx="1441775" cy="96333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86535" tIns="44999" rIns="86535" bIns="44999" anchor="ctr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962"/>
                </a:spcBef>
              </a:pPr>
              <a:endParaRPr lang="it-IT" b="1" i="1" dirty="0">
                <a:latin typeface="Arial Rounded MT Bold" panose="020F0704030504030204" pitchFamily="34" charset="77"/>
                <a:cs typeface="Arial Black"/>
              </a:endParaRPr>
            </a:p>
          </p:txBody>
        </p:sp>
        <p:cxnSp>
          <p:nvCxnSpPr>
            <p:cNvPr id="8" name="Straight Arrow Connector 28"/>
            <p:cNvCxnSpPr>
              <a:cxnSpLocks/>
              <a:stCxn id="7" idx="4"/>
              <a:endCxn id="14" idx="0"/>
            </p:cNvCxnSpPr>
            <p:nvPr/>
          </p:nvCxnSpPr>
          <p:spPr>
            <a:xfrm>
              <a:off x="4536837" y="1778200"/>
              <a:ext cx="22292" cy="1818003"/>
            </a:xfrm>
            <a:prstGeom prst="straightConnector1">
              <a:avLst/>
            </a:prstGeom>
            <a:noFill/>
            <a:ln w="57150" cmpd="sng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10"/>
            <p:cNvSpPr>
              <a:spLocks noChangeArrowheads="1"/>
            </p:cNvSpPr>
            <p:nvPr/>
          </p:nvSpPr>
          <p:spPr bwMode="auto">
            <a:xfrm>
              <a:off x="3780350" y="2280284"/>
              <a:ext cx="1504074" cy="873050"/>
            </a:xfrm>
            <a:prstGeom prst="ellipse">
              <a:avLst/>
            </a:prstGeom>
            <a:solidFill>
              <a:srgbClr val="7F7F7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86535" tIns="44999" rIns="86535" bIns="44999" anchor="ctr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lnSpc>
                  <a:spcPts val="2404"/>
                </a:lnSpc>
                <a:spcBef>
                  <a:spcPts val="865"/>
                </a:spcBef>
              </a:pPr>
              <a:endParaRPr lang="it-IT" b="1" i="1" dirty="0">
                <a:latin typeface="Arial Rounded MT Bold" panose="020F0704030504030204" pitchFamily="34" charset="77"/>
                <a:cs typeface="Arial Black"/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880200" y="1512235"/>
              <a:ext cx="1339459" cy="863576"/>
            </a:xfrm>
            <a:prstGeom prst="ellipse">
              <a:avLst/>
            </a:prstGeom>
            <a:solidFill>
              <a:srgbClr val="7F7F7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86535" tIns="44999" rIns="86535" bIns="44999" anchor="ctr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lnSpc>
                  <a:spcPts val="2404"/>
                </a:lnSpc>
                <a:spcBef>
                  <a:spcPts val="865"/>
                </a:spcBef>
              </a:pPr>
              <a:endParaRPr lang="it-IT" b="1" i="1" dirty="0">
                <a:latin typeface="Arial Rounded MT Bold" panose="020F0704030504030204" pitchFamily="34" charset="77"/>
                <a:cs typeface="Arial Black"/>
              </a:endParaRPr>
            </a:p>
          </p:txBody>
        </p:sp>
        <p:cxnSp>
          <p:nvCxnSpPr>
            <p:cNvPr id="12" name="Connettore 2 11"/>
            <p:cNvCxnSpPr>
              <a:endCxn id="11" idx="6"/>
            </p:cNvCxnSpPr>
            <p:nvPr/>
          </p:nvCxnSpPr>
          <p:spPr>
            <a:xfrm flipH="1">
              <a:off x="3219659" y="1935531"/>
              <a:ext cx="1317179" cy="8492"/>
            </a:xfrm>
            <a:prstGeom prst="straightConnector1">
              <a:avLst/>
            </a:prstGeom>
            <a:noFill/>
            <a:ln w="38100" cmpd="sng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4"/>
            <p:cNvSpPr>
              <a:spLocks noChangeArrowheads="1"/>
            </p:cNvSpPr>
            <p:nvPr/>
          </p:nvSpPr>
          <p:spPr bwMode="auto">
            <a:xfrm>
              <a:off x="5964109" y="2280284"/>
              <a:ext cx="1377578" cy="873050"/>
            </a:xfrm>
            <a:prstGeom prst="ellipse">
              <a:avLst/>
            </a:prstGeom>
            <a:solidFill>
              <a:srgbClr val="7F7F7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86535" tIns="44999" rIns="86535" bIns="44999" anchor="ctr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lnSpc>
                  <a:spcPts val="2404"/>
                </a:lnSpc>
                <a:spcBef>
                  <a:spcPts val="962"/>
                </a:spcBef>
              </a:pPr>
              <a:endParaRPr lang="it-IT" b="1" i="1" dirty="0">
                <a:latin typeface="Arial Rounded MT Bold" panose="020F0704030504030204" pitchFamily="34" charset="77"/>
                <a:cs typeface="Arial Black"/>
              </a:endParaRPr>
            </a:p>
          </p:txBody>
        </p:sp>
        <p:cxnSp>
          <p:nvCxnSpPr>
            <p:cNvPr id="18" name="Straight Arrow Connector 25"/>
            <p:cNvCxnSpPr>
              <a:cxnSpLocks/>
              <a:stCxn id="9" idx="6"/>
              <a:endCxn id="13" idx="2"/>
            </p:cNvCxnSpPr>
            <p:nvPr/>
          </p:nvCxnSpPr>
          <p:spPr>
            <a:xfrm>
              <a:off x="5284424" y="2716809"/>
              <a:ext cx="679685" cy="0"/>
            </a:xfrm>
            <a:prstGeom prst="straightConnector1">
              <a:avLst/>
            </a:prstGeom>
            <a:noFill/>
            <a:ln w="38100" cmpd="sng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CasellaDiTesto 77"/>
            <p:cNvSpPr txBox="1"/>
            <p:nvPr/>
          </p:nvSpPr>
          <p:spPr>
            <a:xfrm>
              <a:off x="4119375" y="1092605"/>
              <a:ext cx="903718" cy="411944"/>
            </a:xfrm>
            <a:prstGeom prst="rect">
              <a:avLst/>
            </a:prstGeom>
            <a:noFill/>
          </p:spPr>
          <p:txBody>
            <a:bodyPr wrap="none" lIns="87920" tIns="43960" rIns="87920" bIns="43960" rtlCol="0">
              <a:spAutoFit/>
            </a:bodyPr>
            <a:lstStyle/>
            <a:p>
              <a:r>
                <a:rPr lang="en-GB" sz="2100" dirty="0">
                  <a:solidFill>
                    <a:schemeClr val="bg1"/>
                  </a:solidFill>
                  <a:latin typeface="Arial Rounded MT Bold" panose="020F0704030504030204" pitchFamily="34" charset="77"/>
                  <a:cs typeface="Arial Black"/>
                </a:rPr>
                <a:t>4,595</a:t>
              </a:r>
            </a:p>
          </p:txBody>
        </p:sp>
        <p:sp>
          <p:nvSpPr>
            <p:cNvPr id="79" name="CasellaDiTesto 78"/>
            <p:cNvSpPr txBox="1"/>
            <p:nvPr/>
          </p:nvSpPr>
          <p:spPr>
            <a:xfrm>
              <a:off x="4013276" y="2515004"/>
              <a:ext cx="1021952" cy="411944"/>
            </a:xfrm>
            <a:prstGeom prst="rect">
              <a:avLst/>
            </a:prstGeom>
            <a:noFill/>
          </p:spPr>
          <p:txBody>
            <a:bodyPr wrap="square" lIns="87920" tIns="43960" rIns="87920" bIns="43960" rtlCol="0">
              <a:spAutoFit/>
            </a:bodyPr>
            <a:lstStyle/>
            <a:p>
              <a:pPr algn="ctr"/>
              <a:r>
                <a:rPr lang="en-GB" sz="2100" dirty="0">
                  <a:solidFill>
                    <a:schemeClr val="bg1"/>
                  </a:solidFill>
                  <a:latin typeface="Arial Rounded MT Bold" panose="020F0704030504030204" pitchFamily="34" charset="77"/>
                  <a:cs typeface="Arial Black"/>
                </a:rPr>
                <a:t>646</a:t>
              </a:r>
            </a:p>
          </p:txBody>
        </p:sp>
        <p:sp>
          <p:nvSpPr>
            <p:cNvPr id="80" name="CasellaDiTesto 79"/>
            <p:cNvSpPr txBox="1"/>
            <p:nvPr/>
          </p:nvSpPr>
          <p:spPr>
            <a:xfrm>
              <a:off x="6228949" y="2472096"/>
              <a:ext cx="893458" cy="411944"/>
            </a:xfrm>
            <a:prstGeom prst="rect">
              <a:avLst/>
            </a:prstGeom>
            <a:noFill/>
          </p:spPr>
          <p:txBody>
            <a:bodyPr wrap="square" lIns="87920" tIns="43960" rIns="87920" bIns="43960" rtlCol="0">
              <a:spAutoFit/>
            </a:bodyPr>
            <a:lstStyle/>
            <a:p>
              <a:pPr algn="ctr"/>
              <a:r>
                <a:rPr lang="en-GB" sz="2100" dirty="0">
                  <a:solidFill>
                    <a:schemeClr val="bg1"/>
                  </a:solidFill>
                  <a:latin typeface="Arial Rounded MT Bold" panose="020F0704030504030204" pitchFamily="34" charset="77"/>
                  <a:cs typeface="Arial Black"/>
                </a:rPr>
                <a:t>441</a:t>
              </a:r>
            </a:p>
          </p:txBody>
        </p:sp>
        <p:sp>
          <p:nvSpPr>
            <p:cNvPr id="81" name="CasellaDiTesto 80"/>
            <p:cNvSpPr txBox="1"/>
            <p:nvPr/>
          </p:nvSpPr>
          <p:spPr>
            <a:xfrm>
              <a:off x="2043497" y="1728351"/>
              <a:ext cx="988939" cy="411944"/>
            </a:xfrm>
            <a:prstGeom prst="rect">
              <a:avLst/>
            </a:prstGeom>
            <a:noFill/>
          </p:spPr>
          <p:txBody>
            <a:bodyPr wrap="square" lIns="87920" tIns="43960" rIns="87920" bIns="43960" rtlCol="0">
              <a:spAutoFit/>
            </a:bodyPr>
            <a:lstStyle/>
            <a:p>
              <a:pPr algn="ctr"/>
              <a:r>
                <a:rPr lang="en-GB" sz="2100" dirty="0">
                  <a:solidFill>
                    <a:schemeClr val="bg1"/>
                  </a:solidFill>
                  <a:latin typeface="Arial Rounded MT Bold" panose="020F0704030504030204" pitchFamily="34" charset="77"/>
                  <a:cs typeface="Arial Black"/>
                </a:rPr>
                <a:t>3,949</a:t>
              </a:r>
            </a:p>
          </p:txBody>
        </p:sp>
        <p:sp>
          <p:nvSpPr>
            <p:cNvPr id="88" name="CasellaDiTesto 87"/>
            <p:cNvSpPr txBox="1"/>
            <p:nvPr/>
          </p:nvSpPr>
          <p:spPr>
            <a:xfrm>
              <a:off x="5095516" y="1119861"/>
              <a:ext cx="2701636" cy="365778"/>
            </a:xfrm>
            <a:prstGeom prst="rect">
              <a:avLst/>
            </a:prstGeom>
            <a:noFill/>
          </p:spPr>
          <p:txBody>
            <a:bodyPr wrap="square" lIns="87920" tIns="43960" rIns="87920" bIns="4396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Arial Rounded MT Bold" panose="020F0704030504030204" pitchFamily="34" charset="77"/>
                  <a:cs typeface="Arial Black"/>
                </a:rPr>
                <a:t>Athletes examined  </a:t>
              </a:r>
            </a:p>
          </p:txBody>
        </p:sp>
        <p:sp>
          <p:nvSpPr>
            <p:cNvPr id="89" name="CasellaDiTesto 88"/>
            <p:cNvSpPr txBox="1"/>
            <p:nvPr/>
          </p:nvSpPr>
          <p:spPr>
            <a:xfrm>
              <a:off x="1562584" y="2573845"/>
              <a:ext cx="2329853" cy="642776"/>
            </a:xfrm>
            <a:prstGeom prst="rect">
              <a:avLst/>
            </a:prstGeom>
            <a:noFill/>
          </p:spPr>
          <p:txBody>
            <a:bodyPr wrap="square" lIns="87920" tIns="43960" rIns="87920" bIns="43960" rtlCol="0">
              <a:spAutoFit/>
            </a:bodyPr>
            <a:lstStyle/>
            <a:p>
              <a:pPr algn="ctr"/>
              <a:r>
                <a:rPr lang="en-GB" i="1" dirty="0">
                  <a:solidFill>
                    <a:schemeClr val="bg1"/>
                  </a:solidFill>
                  <a:latin typeface="Arial Rounded MT Bold" panose="020F0704030504030204" pitchFamily="34" charset="77"/>
                  <a:cs typeface="Arial Black"/>
                </a:rPr>
                <a:t>24-h ECG monitoring</a:t>
              </a:r>
            </a:p>
          </p:txBody>
        </p:sp>
        <p:sp>
          <p:nvSpPr>
            <p:cNvPr id="90" name="CasellaDiTesto 89"/>
            <p:cNvSpPr txBox="1"/>
            <p:nvPr/>
          </p:nvSpPr>
          <p:spPr>
            <a:xfrm>
              <a:off x="7341687" y="2618153"/>
              <a:ext cx="1721292" cy="642776"/>
            </a:xfrm>
            <a:prstGeom prst="rect">
              <a:avLst/>
            </a:prstGeom>
            <a:noFill/>
          </p:spPr>
          <p:txBody>
            <a:bodyPr wrap="square" lIns="87920" tIns="43960" rIns="87920" bIns="43960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Arial Rounded MT Bold" panose="020F0704030504030204" pitchFamily="34" charset="77"/>
                  <a:cs typeface="Arial Black"/>
                </a:rPr>
                <a:t>No, or &lt;50 PVBs</a:t>
              </a: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2829779" y="3596203"/>
            <a:ext cx="4384143" cy="1413873"/>
            <a:chOff x="3876921" y="4318512"/>
            <a:chExt cx="5739693" cy="2055814"/>
          </a:xfrm>
        </p:grpSpPr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5226053" y="4318512"/>
              <a:ext cx="1829842" cy="1148325"/>
            </a:xfrm>
            <a:prstGeom prst="ellipse">
              <a:avLst/>
            </a:prstGeom>
            <a:solidFill>
              <a:srgbClr val="FF00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86535" tIns="44999" rIns="86535" bIns="44999" anchor="ctr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lnSpc>
                  <a:spcPts val="2404"/>
                </a:lnSpc>
                <a:spcBef>
                  <a:spcPts val="962"/>
                </a:spcBef>
              </a:pPr>
              <a:endParaRPr lang="it-IT" sz="2100" b="1" i="1" dirty="0">
                <a:latin typeface="Arial Rounded MT Bold" panose="020F0704030504030204" pitchFamily="34" charset="77"/>
                <a:cs typeface="Arial Black"/>
              </a:endParaRPr>
            </a:p>
          </p:txBody>
        </p:sp>
        <p:sp>
          <p:nvSpPr>
            <p:cNvPr id="50" name="CasellaDiTesto 49"/>
            <p:cNvSpPr txBox="1"/>
            <p:nvPr/>
          </p:nvSpPr>
          <p:spPr>
            <a:xfrm>
              <a:off x="5752373" y="4507046"/>
              <a:ext cx="950192" cy="66610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87920" tIns="43960" rIns="87920" bIns="43960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Arial Rounded MT Bold" panose="020F0704030504030204" pitchFamily="34" charset="77"/>
                  <a:cs typeface="Arial Black"/>
                </a:rPr>
                <a:t>205</a:t>
              </a:r>
            </a:p>
          </p:txBody>
        </p:sp>
        <p:sp>
          <p:nvSpPr>
            <p:cNvPr id="92" name="CasellaDiTesto 91"/>
            <p:cNvSpPr txBox="1"/>
            <p:nvPr/>
          </p:nvSpPr>
          <p:spPr>
            <a:xfrm>
              <a:off x="3876921" y="5506837"/>
              <a:ext cx="5739693" cy="8674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87920" tIns="43960" rIns="87920" bIns="43960" rtlCol="0">
              <a:spAutoFit/>
            </a:bodyPr>
            <a:lstStyle/>
            <a:p>
              <a:pPr algn="ctr"/>
              <a:r>
                <a:rPr lang="en-GB" sz="1650" dirty="0">
                  <a:solidFill>
                    <a:schemeClr val="bg1"/>
                  </a:solidFill>
                  <a:latin typeface="Arial Rounded MT Bold" panose="020F0704030504030204" pitchFamily="34" charset="77"/>
                  <a:cs typeface="Arial Black"/>
                </a:rPr>
                <a:t>either &gt;50 PVBs, polymorphic, couplets, or NSVT</a:t>
              </a: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1718841" y="283553"/>
            <a:ext cx="5495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  <a:latin typeface="Arial Rounded MT Bold" panose="020F0704030504030204" pitchFamily="34" charset="77"/>
                <a:cs typeface="Arial Black"/>
              </a:rPr>
              <a:t>Investigation of PVBs  pattern  in elite athletes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6CA416-BC3F-A44F-A3FD-2832CDE3B5C1}"/>
              </a:ext>
            </a:extLst>
          </p:cNvPr>
          <p:cNvSpPr txBox="1"/>
          <p:nvPr/>
        </p:nvSpPr>
        <p:spPr>
          <a:xfrm>
            <a:off x="2267712" y="5243638"/>
            <a:ext cx="6795267" cy="43858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800" hangingPunct="0">
              <a:buClr>
                <a:srgbClr val="000000"/>
              </a:buClr>
            </a:pPr>
            <a:r>
              <a:rPr lang="it-IT" sz="1200" i="1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(Pelliccia A et al. </a:t>
            </a:r>
            <a:r>
              <a:rPr lang="it-IT" sz="1200" i="1" dirty="0" err="1">
                <a:solidFill>
                  <a:srgbClr val="C00000"/>
                </a:solidFill>
                <a:latin typeface="Arial Rounded MT Bold" panose="020F0704030504030204" pitchFamily="34" charset="77"/>
              </a:rPr>
              <a:t>Clinical</a:t>
            </a:r>
            <a:r>
              <a:rPr lang="it-IT" sz="1200" i="1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 </a:t>
            </a:r>
            <a:r>
              <a:rPr lang="it-IT" sz="1200" i="1" dirty="0" err="1">
                <a:solidFill>
                  <a:srgbClr val="C00000"/>
                </a:solidFill>
                <a:latin typeface="Arial Rounded MT Bold" panose="020F0704030504030204" pitchFamily="34" charset="77"/>
              </a:rPr>
              <a:t>correlates</a:t>
            </a:r>
            <a:r>
              <a:rPr lang="it-IT" sz="1200" i="1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 and </a:t>
            </a:r>
            <a:r>
              <a:rPr lang="it-IT" sz="1200" i="1" dirty="0" err="1">
                <a:solidFill>
                  <a:srgbClr val="C00000"/>
                </a:solidFill>
                <a:latin typeface="Arial Rounded MT Bold" panose="020F0704030504030204" pitchFamily="34" charset="77"/>
              </a:rPr>
              <a:t>outcome</a:t>
            </a:r>
            <a:r>
              <a:rPr lang="it-IT" sz="1200" i="1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 of the </a:t>
            </a:r>
            <a:r>
              <a:rPr lang="it-IT" sz="1200" i="1" dirty="0" err="1">
                <a:solidFill>
                  <a:srgbClr val="C00000"/>
                </a:solidFill>
                <a:latin typeface="Arial Rounded MT Bold" panose="020F0704030504030204" pitchFamily="34" charset="77"/>
              </a:rPr>
              <a:t>patterns</a:t>
            </a:r>
            <a:r>
              <a:rPr lang="it-IT" sz="1200" i="1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 of premature </a:t>
            </a:r>
            <a:r>
              <a:rPr lang="it-IT" sz="1200" i="1" dirty="0" err="1">
                <a:solidFill>
                  <a:srgbClr val="C00000"/>
                </a:solidFill>
                <a:latin typeface="Arial Rounded MT Bold" panose="020F0704030504030204" pitchFamily="34" charset="77"/>
              </a:rPr>
              <a:t>ventricular</a:t>
            </a:r>
            <a:r>
              <a:rPr lang="it-IT" sz="1200" i="1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 </a:t>
            </a:r>
            <a:r>
              <a:rPr lang="it-IT" sz="1200" i="1" dirty="0" err="1">
                <a:solidFill>
                  <a:srgbClr val="C00000"/>
                </a:solidFill>
                <a:latin typeface="Arial Rounded MT Bold" panose="020F0704030504030204" pitchFamily="34" charset="77"/>
              </a:rPr>
              <a:t>beats</a:t>
            </a:r>
            <a:r>
              <a:rPr lang="it-IT" sz="1200" i="1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 in Olympic </a:t>
            </a:r>
            <a:r>
              <a:rPr lang="it-IT" sz="1200" i="1" dirty="0" err="1">
                <a:solidFill>
                  <a:srgbClr val="C00000"/>
                </a:solidFill>
                <a:latin typeface="Arial Rounded MT Bold" panose="020F0704030504030204" pitchFamily="34" charset="77"/>
              </a:rPr>
              <a:t>athletes</a:t>
            </a:r>
            <a:r>
              <a:rPr lang="it-IT" sz="1200" i="1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: a long-</a:t>
            </a:r>
            <a:r>
              <a:rPr lang="it-IT" sz="1200" i="1" dirty="0" err="1">
                <a:solidFill>
                  <a:srgbClr val="C00000"/>
                </a:solidFill>
                <a:latin typeface="Arial Rounded MT Bold" panose="020F0704030504030204" pitchFamily="34" charset="77"/>
              </a:rPr>
              <a:t>term</a:t>
            </a:r>
            <a:r>
              <a:rPr lang="it-IT" sz="1200" i="1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 follow-up </a:t>
            </a:r>
            <a:r>
              <a:rPr lang="it-IT" sz="1200" i="1" dirty="0" err="1">
                <a:solidFill>
                  <a:srgbClr val="C00000"/>
                </a:solidFill>
                <a:latin typeface="Arial Rounded MT Bold" panose="020F0704030504030204" pitchFamily="34" charset="77"/>
              </a:rPr>
              <a:t>study</a:t>
            </a:r>
            <a:r>
              <a:rPr lang="it-IT" sz="1200" i="1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.  </a:t>
            </a:r>
            <a:r>
              <a:rPr lang="it-IT" sz="1200" i="1" dirty="0" err="1">
                <a:solidFill>
                  <a:srgbClr val="C00000"/>
                </a:solidFill>
                <a:latin typeface="Arial Rounded MT Bold" panose="020F0704030504030204" pitchFamily="34" charset="77"/>
              </a:rPr>
              <a:t>Eur</a:t>
            </a:r>
            <a:r>
              <a:rPr lang="it-IT" sz="1200" i="1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 </a:t>
            </a:r>
            <a:r>
              <a:rPr lang="it-IT" sz="1200" i="1" dirty="0" err="1">
                <a:solidFill>
                  <a:srgbClr val="C00000"/>
                </a:solidFill>
                <a:latin typeface="Arial Rounded MT Bold" panose="020F0704030504030204" pitchFamily="34" charset="77"/>
              </a:rPr>
              <a:t>J</a:t>
            </a:r>
            <a:r>
              <a:rPr lang="it-IT" sz="1200" i="1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 </a:t>
            </a:r>
            <a:r>
              <a:rPr lang="it-IT" sz="1200" i="1" dirty="0" err="1">
                <a:solidFill>
                  <a:srgbClr val="C00000"/>
                </a:solidFill>
                <a:latin typeface="Arial Rounded MT Bold" panose="020F0704030504030204" pitchFamily="34" charset="77"/>
              </a:rPr>
              <a:t>Prev</a:t>
            </a:r>
            <a:r>
              <a:rPr lang="it-IT" sz="1200" i="1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 </a:t>
            </a:r>
            <a:r>
              <a:rPr lang="it-IT" sz="1200" i="1" dirty="0" err="1">
                <a:solidFill>
                  <a:srgbClr val="C00000"/>
                </a:solidFill>
                <a:latin typeface="Arial Rounded MT Bold" panose="020F0704030504030204" pitchFamily="34" charset="77"/>
              </a:rPr>
              <a:t>Cardiol</a:t>
            </a:r>
            <a:r>
              <a:rPr lang="it-IT" sz="1200" i="1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. 2020)</a:t>
            </a:r>
            <a:endParaRPr lang="en-GB" sz="1000" i="1" dirty="0">
              <a:solidFill>
                <a:srgbClr val="C00000"/>
              </a:solidFill>
              <a:latin typeface="Arial Rounded MT Bold" panose="020F0704030504030204" pitchFamily="34" charset="77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77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DCBCC74-7A45-C340-BA17-92547A1FF2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2" t="2303" r="961" b="1375"/>
          <a:stretch/>
        </p:blipFill>
        <p:spPr>
          <a:xfrm>
            <a:off x="26191" y="0"/>
            <a:ext cx="909629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7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2C26F053-A6D0-FC4A-8541-E25EA5CD69F2}"/>
              </a:ext>
            </a:extLst>
          </p:cNvPr>
          <p:cNvSpPr txBox="1"/>
          <p:nvPr/>
        </p:nvSpPr>
        <p:spPr>
          <a:xfrm>
            <a:off x="78132" y="4672356"/>
            <a:ext cx="8924081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800" hangingPunct="0">
              <a:buClr>
                <a:srgbClr val="000000"/>
              </a:buClr>
            </a:pPr>
            <a:endParaRPr lang="en-GB" sz="1050" dirty="0">
              <a:solidFill>
                <a:schemeClr val="bg1"/>
              </a:solidFill>
              <a:latin typeface="+mj-lt"/>
              <a:sym typeface="Calibri"/>
            </a:endParaRPr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3737217" y="1149997"/>
            <a:ext cx="1447517" cy="953286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81000" tIns="42120" rIns="81000" bIns="4212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ts val="2250"/>
              </a:lnSpc>
              <a:spcBef>
                <a:spcPts val="900"/>
              </a:spcBef>
            </a:pPr>
            <a:endParaRPr lang="it-IT" sz="2160" b="1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4192736" y="1399528"/>
            <a:ext cx="64513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6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205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asellaDiTesto 91"/>
              <p:cNvSpPr txBox="1"/>
              <p:nvPr/>
            </p:nvSpPr>
            <p:spPr>
              <a:xfrm>
                <a:off x="3094619" y="446851"/>
                <a:ext cx="26603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i="1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GB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GB" b="1" i="1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50 PVBs, polymorphic, couplets, or NSVT)</a:t>
                </a:r>
              </a:p>
            </p:txBody>
          </p:sp>
        </mc:Choice>
        <mc:Fallback xmlns="">
          <p:sp>
            <p:nvSpPr>
              <p:cNvPr id="92" name="CasellaDiTesto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619" y="446851"/>
                <a:ext cx="2660347" cy="646331"/>
              </a:xfrm>
              <a:prstGeom prst="rect">
                <a:avLst/>
              </a:prstGeom>
              <a:blipFill>
                <a:blip r:embed="rId3"/>
                <a:stretch>
                  <a:fillRect t="-3922" r="-1422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uppo 3">
            <a:extLst>
              <a:ext uri="{FF2B5EF4-FFF2-40B4-BE49-F238E27FC236}">
                <a16:creationId xmlns:a16="http://schemas.microsoft.com/office/drawing/2014/main" id="{19661FA2-E503-6640-A104-1CA276E59104}"/>
              </a:ext>
            </a:extLst>
          </p:cNvPr>
          <p:cNvGrpSpPr/>
          <p:nvPr/>
        </p:nvGrpSpPr>
        <p:grpSpPr>
          <a:xfrm>
            <a:off x="262787" y="1963677"/>
            <a:ext cx="3686414" cy="1779988"/>
            <a:chOff x="350383" y="2237236"/>
            <a:chExt cx="4915218" cy="2373316"/>
          </a:xfrm>
        </p:grpSpPr>
        <p:cxnSp>
          <p:nvCxnSpPr>
            <p:cNvPr id="61" name="Straight Arrow Connector 19"/>
            <p:cNvCxnSpPr>
              <a:cxnSpLocks/>
              <a:stCxn id="60" idx="4"/>
              <a:endCxn id="64" idx="0"/>
            </p:cNvCxnSpPr>
            <p:nvPr/>
          </p:nvCxnSpPr>
          <p:spPr>
            <a:xfrm>
              <a:off x="3490291" y="3466485"/>
              <a:ext cx="16113" cy="385741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CasellaDiTesto 63"/>
            <p:cNvSpPr txBox="1"/>
            <p:nvPr/>
          </p:nvSpPr>
          <p:spPr>
            <a:xfrm>
              <a:off x="2186305" y="3852226"/>
              <a:ext cx="2640196" cy="758326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GB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 CV disease      </a:t>
              </a:r>
            </a:p>
          </p:txBody>
        </p:sp>
        <p:sp>
          <p:nvSpPr>
            <p:cNvPr id="60" name="Oval 10"/>
            <p:cNvSpPr>
              <a:spLocks noChangeArrowheads="1"/>
            </p:cNvSpPr>
            <p:nvPr/>
          </p:nvSpPr>
          <p:spPr bwMode="auto">
            <a:xfrm>
              <a:off x="2575159" y="2266156"/>
              <a:ext cx="1830264" cy="1200329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lIns="81000" tIns="42120" rIns="81000" bIns="42120" anchor="ctr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lnSpc>
                  <a:spcPts val="2250"/>
                </a:lnSpc>
                <a:spcBef>
                  <a:spcPts val="810"/>
                </a:spcBef>
              </a:pPr>
              <a:endParaRPr lang="it-IT" sz="2160" b="1" i="1" dirty="0"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69" name="Straight Arrow Connector 25"/>
            <p:cNvCxnSpPr>
              <a:cxnSpLocks/>
              <a:stCxn id="14" idx="3"/>
              <a:endCxn id="60" idx="6"/>
            </p:cNvCxnSpPr>
            <p:nvPr/>
          </p:nvCxnSpPr>
          <p:spPr>
            <a:xfrm flipH="1">
              <a:off x="4405423" y="2237236"/>
              <a:ext cx="860178" cy="629085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CasellaDiTesto 76"/>
            <p:cNvSpPr txBox="1"/>
            <p:nvPr/>
          </p:nvSpPr>
          <p:spPr>
            <a:xfrm>
              <a:off x="2599407" y="2311609"/>
              <a:ext cx="1735822" cy="10507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GB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87</a:t>
              </a:r>
            </a:p>
            <a:p>
              <a:pPr algn="ctr">
                <a:lnSpc>
                  <a:spcPts val="1800"/>
                </a:lnSpc>
              </a:pPr>
              <a:r>
                <a:rPr lang="en-GB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Common </a:t>
              </a:r>
            </a:p>
            <a:p>
              <a:pPr algn="ctr">
                <a:lnSpc>
                  <a:spcPts val="1800"/>
                </a:lnSpc>
              </a:pPr>
              <a:r>
                <a:rPr lang="en-GB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PVBs</a:t>
              </a:r>
            </a:p>
          </p:txBody>
        </p:sp>
        <p:sp>
          <p:nvSpPr>
            <p:cNvPr id="101" name="CasellaDiTesto 100"/>
            <p:cNvSpPr txBox="1"/>
            <p:nvPr/>
          </p:nvSpPr>
          <p:spPr>
            <a:xfrm>
              <a:off x="350383" y="2337693"/>
              <a:ext cx="2078618" cy="11757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710" b="1" i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LV or RV outflow tract, </a:t>
              </a:r>
            </a:p>
            <a:p>
              <a:pPr algn="r"/>
              <a:r>
                <a:rPr lang="en-GB" sz="1710" b="1" i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or Fascicular 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B83A8781-F980-B34C-9BB1-0A47E5522703}"/>
              </a:ext>
            </a:extLst>
          </p:cNvPr>
          <p:cNvGrpSpPr/>
          <p:nvPr/>
        </p:nvGrpSpPr>
        <p:grpSpPr>
          <a:xfrm>
            <a:off x="4972750" y="1963677"/>
            <a:ext cx="4171250" cy="1800969"/>
            <a:chOff x="6630333" y="2237236"/>
            <a:chExt cx="5561667" cy="2401292"/>
          </a:xfrm>
        </p:grpSpPr>
        <p:cxnSp>
          <p:nvCxnSpPr>
            <p:cNvPr id="57" name="Straight Arrow Connector 19"/>
            <p:cNvCxnSpPr>
              <a:cxnSpLocks/>
              <a:stCxn id="55" idx="4"/>
              <a:endCxn id="67" idx="0"/>
            </p:cNvCxnSpPr>
            <p:nvPr/>
          </p:nvCxnSpPr>
          <p:spPr>
            <a:xfrm>
              <a:off x="8643516" y="3505403"/>
              <a:ext cx="23340" cy="374799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CasellaDiTesto 66"/>
            <p:cNvSpPr txBox="1"/>
            <p:nvPr/>
          </p:nvSpPr>
          <p:spPr>
            <a:xfrm>
              <a:off x="7293292" y="3880201"/>
              <a:ext cx="2747127" cy="75832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GB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10 CV disease</a:t>
              </a:r>
            </a:p>
          </p:txBody>
        </p:sp>
        <p:sp>
          <p:nvSpPr>
            <p:cNvPr id="55" name="Oval 10"/>
            <p:cNvSpPr>
              <a:spLocks noChangeArrowheads="1"/>
            </p:cNvSpPr>
            <p:nvPr/>
          </p:nvSpPr>
          <p:spPr bwMode="auto">
            <a:xfrm>
              <a:off x="7689154" y="2330115"/>
              <a:ext cx="1908723" cy="1175288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lIns="81000" tIns="42120" rIns="81000" bIns="42120" anchor="ctr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lnSpc>
                  <a:spcPts val="2250"/>
                </a:lnSpc>
                <a:spcBef>
                  <a:spcPts val="810"/>
                </a:spcBef>
              </a:pPr>
              <a:endParaRPr lang="it-IT" sz="2160" b="1" i="1" dirty="0"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68" name="Straight Arrow Connector 25"/>
            <p:cNvCxnSpPr>
              <a:cxnSpLocks/>
              <a:stCxn id="14" idx="5"/>
              <a:endCxn id="76" idx="1"/>
            </p:cNvCxnSpPr>
            <p:nvPr/>
          </p:nvCxnSpPr>
          <p:spPr>
            <a:xfrm>
              <a:off x="6630333" y="2237236"/>
              <a:ext cx="1100244" cy="711497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CasellaDiTesto 75"/>
            <p:cNvSpPr txBox="1"/>
            <p:nvPr/>
          </p:nvSpPr>
          <p:spPr>
            <a:xfrm>
              <a:off x="7730577" y="2423376"/>
              <a:ext cx="1908723" cy="10507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GB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118</a:t>
              </a:r>
            </a:p>
            <a:p>
              <a:pPr algn="ctr">
                <a:lnSpc>
                  <a:spcPts val="1800"/>
                </a:lnSpc>
              </a:pPr>
              <a:r>
                <a:rPr lang="en-GB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Uncommon PVBs</a:t>
              </a:r>
            </a:p>
          </p:txBody>
        </p:sp>
        <p:sp>
          <p:nvSpPr>
            <p:cNvPr id="102" name="CasellaDiTesto 101"/>
            <p:cNvSpPr txBox="1"/>
            <p:nvPr/>
          </p:nvSpPr>
          <p:spPr>
            <a:xfrm>
              <a:off x="9444873" y="2290695"/>
              <a:ext cx="2747127" cy="11757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710" b="1" i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LV or RV free wall, or polymorphic, couplets, NSVT</a:t>
              </a:r>
            </a:p>
          </p:txBody>
        </p:sp>
      </p:grp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824B780-0104-F24D-948D-81B63C56226C}"/>
              </a:ext>
            </a:extLst>
          </p:cNvPr>
          <p:cNvSpPr txBox="1"/>
          <p:nvPr/>
        </p:nvSpPr>
        <p:spPr>
          <a:xfrm>
            <a:off x="262787" y="562263"/>
            <a:ext cx="2240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+mj-lt"/>
                <a:cs typeface="Arial Black"/>
              </a:rPr>
              <a:t>PVBs patterns and clinical outcome in elite athletes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031C7926-B9E1-C046-9573-6955DD335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006" y="341203"/>
            <a:ext cx="2240247" cy="1662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500976D5-DD3F-B143-8A2E-FA7BA9784AA1}"/>
              </a:ext>
            </a:extLst>
          </p:cNvPr>
          <p:cNvGrpSpPr/>
          <p:nvPr/>
        </p:nvGrpSpPr>
        <p:grpSpPr>
          <a:xfrm>
            <a:off x="1648410" y="3752750"/>
            <a:ext cx="5909392" cy="1471754"/>
            <a:chOff x="2197880" y="4622668"/>
            <a:chExt cx="7879189" cy="1962339"/>
          </a:xfrm>
        </p:grpSpPr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21EA2292-2AE4-EE47-8FA5-7EA4AA0EA23C}"/>
                </a:ext>
              </a:extLst>
            </p:cNvPr>
            <p:cNvSpPr txBox="1"/>
            <p:nvPr/>
          </p:nvSpPr>
          <p:spPr>
            <a:xfrm>
              <a:off x="2280831" y="5798705"/>
              <a:ext cx="2640195" cy="758327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GB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No CV disease      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26B93EAB-4681-AC40-80B6-7491A1AE5365}"/>
                </a:ext>
              </a:extLst>
            </p:cNvPr>
            <p:cNvSpPr txBox="1"/>
            <p:nvPr/>
          </p:nvSpPr>
          <p:spPr>
            <a:xfrm>
              <a:off x="7329942" y="5826680"/>
              <a:ext cx="2747127" cy="75832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GB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 CV disease</a:t>
              </a:r>
            </a:p>
          </p:txBody>
        </p:sp>
        <p:cxnSp>
          <p:nvCxnSpPr>
            <p:cNvPr id="25" name="Straight Arrow Connector 19">
              <a:extLst>
                <a:ext uri="{FF2B5EF4-FFF2-40B4-BE49-F238E27FC236}">
                  <a16:creationId xmlns:a16="http://schemas.microsoft.com/office/drawing/2014/main" id="{25108992-77D6-A24D-8D5F-EAF83F15B09C}"/>
                </a:ext>
              </a:extLst>
            </p:cNvPr>
            <p:cNvCxnSpPr>
              <a:cxnSpLocks/>
              <a:endCxn id="24" idx="0"/>
            </p:cNvCxnSpPr>
            <p:nvPr/>
          </p:nvCxnSpPr>
          <p:spPr>
            <a:xfrm>
              <a:off x="8667934" y="4622668"/>
              <a:ext cx="35572" cy="1204012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19">
              <a:extLst>
                <a:ext uri="{FF2B5EF4-FFF2-40B4-BE49-F238E27FC236}">
                  <a16:creationId xmlns:a16="http://schemas.microsoft.com/office/drawing/2014/main" id="{B8639226-41FB-FD4E-A639-2ABBC070DABF}"/>
                </a:ext>
              </a:extLst>
            </p:cNvPr>
            <p:cNvCxnSpPr>
              <a:cxnSpLocks/>
            </p:cNvCxnSpPr>
            <p:nvPr/>
          </p:nvCxnSpPr>
          <p:spPr>
            <a:xfrm>
              <a:off x="3524066" y="4622668"/>
              <a:ext cx="35571" cy="1219390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CasellaDiTesto 61"/>
            <p:cNvSpPr txBox="1"/>
            <p:nvPr/>
          </p:nvSpPr>
          <p:spPr>
            <a:xfrm>
              <a:off x="2197880" y="5012844"/>
              <a:ext cx="7796238" cy="49244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6-year (1-14) follow-up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935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764" y="902073"/>
            <a:ext cx="5434682" cy="391085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364621" y="254317"/>
            <a:ext cx="6232968" cy="369330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685721"/>
            <a:r>
              <a:rPr lang="en-US" sz="1950" b="1" dirty="0">
                <a:solidFill>
                  <a:srgbClr val="FFFF00"/>
                </a:solidFill>
                <a:latin typeface="Calibri"/>
                <a:cs typeface="Arial Black"/>
              </a:rPr>
              <a:t>Exercise-PVBs are commonly associated with LGE on CMR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575078" y="5195056"/>
            <a:ext cx="4403912" cy="28853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685721"/>
            <a:r>
              <a:rPr lang="en-US" sz="1425" i="1" dirty="0">
                <a:solidFill>
                  <a:srgbClr val="FFFF00"/>
                </a:solidFill>
                <a:latin typeface="Calibri"/>
                <a:cs typeface="Arial Black"/>
              </a:rPr>
              <a:t>(Cipriani, </a:t>
            </a:r>
            <a:r>
              <a:rPr lang="en-US" sz="1425" i="1" dirty="0" err="1">
                <a:solidFill>
                  <a:srgbClr val="FFFF00"/>
                </a:solidFill>
                <a:latin typeface="Calibri"/>
                <a:cs typeface="Arial Black"/>
              </a:rPr>
              <a:t>Bauce</a:t>
            </a:r>
            <a:r>
              <a:rPr lang="en-US" sz="1425" i="1" dirty="0">
                <a:solidFill>
                  <a:srgbClr val="FFFF00"/>
                </a:solidFill>
                <a:latin typeface="Calibri"/>
                <a:cs typeface="Arial Black"/>
              </a:rPr>
              <a:t> et al. Heart Rhythm 2018)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FB2B9BE-C959-1844-84DD-14A785E21002}"/>
              </a:ext>
            </a:extLst>
          </p:cNvPr>
          <p:cNvSpPr txBox="1"/>
          <p:nvPr/>
        </p:nvSpPr>
        <p:spPr>
          <a:xfrm>
            <a:off x="7517423" y="442633"/>
            <a:ext cx="1521069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800" hangingPunct="0">
              <a:buClr>
                <a:srgbClr val="000000"/>
              </a:buClr>
            </a:pPr>
            <a:endParaRPr lang="en-GB" sz="1050" dirty="0">
              <a:solidFill>
                <a:schemeClr val="bg1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CF174D9-1680-3E45-843C-46075609E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381" y="3166447"/>
            <a:ext cx="2076239" cy="16501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12500"/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B831A6E-567B-8A43-B7E0-FD8F66F3240A}"/>
              </a:ext>
            </a:extLst>
          </p:cNvPr>
          <p:cNvSpPr txBox="1"/>
          <p:nvPr/>
        </p:nvSpPr>
        <p:spPr>
          <a:xfrm>
            <a:off x="382541" y="4909009"/>
            <a:ext cx="15527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721"/>
            <a:r>
              <a:rPr lang="en-US" dirty="0">
                <a:solidFill>
                  <a:srgbClr val="000000"/>
                </a:solidFill>
                <a:latin typeface="Calibri"/>
                <a:cs typeface="Arial Black"/>
              </a:rPr>
              <a:t>Exercise-PVBs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2643E39-FA0B-3744-B881-BC7056C104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5652" y="3306608"/>
            <a:ext cx="2220156" cy="176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F660EE6-41A7-7442-8723-FAD597A13B41}"/>
              </a:ext>
            </a:extLst>
          </p:cNvPr>
          <p:cNvSpPr txBox="1"/>
          <p:nvPr/>
        </p:nvSpPr>
        <p:spPr>
          <a:xfrm>
            <a:off x="7225228" y="5080515"/>
            <a:ext cx="17838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721"/>
            <a:r>
              <a:rPr lang="en-US" dirty="0">
                <a:solidFill>
                  <a:srgbClr val="000000"/>
                </a:solidFill>
                <a:latin typeface="Calibri"/>
                <a:cs typeface="Arial Black"/>
              </a:rPr>
              <a:t>Resting-PVBs</a:t>
            </a:r>
          </a:p>
        </p:txBody>
      </p:sp>
    </p:spTree>
    <p:extLst>
      <p:ext uri="{BB962C8B-B14F-4D97-AF65-F5344CB8AC3E}">
        <p14:creationId xmlns:p14="http://schemas.microsoft.com/office/powerpoint/2010/main" val="15462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261</TotalTime>
  <Words>1027</Words>
  <Application>Microsoft Macintosh PowerPoint</Application>
  <PresentationFormat>Presentazione su schermo (16:10)</PresentationFormat>
  <Paragraphs>235</Paragraphs>
  <Slides>30</Slides>
  <Notes>10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30</vt:i4>
      </vt:variant>
    </vt:vector>
  </HeadingPairs>
  <TitlesOfParts>
    <vt:vector size="39" baseType="lpstr">
      <vt:lpstr>Arial</vt:lpstr>
      <vt:lpstr>Arial Black</vt:lpstr>
      <vt:lpstr>Arial Rounded MT Bold</vt:lpstr>
      <vt:lpstr>Calibri</vt:lpstr>
      <vt:lpstr>Cambria Math</vt:lpstr>
      <vt:lpstr>Century Gothic</vt:lpstr>
      <vt:lpstr>Comic Sans MS</vt:lpstr>
      <vt:lpstr>Office-thema</vt:lpstr>
      <vt:lpstr>1_Office-thema</vt:lpstr>
      <vt:lpstr>Prevenzione nella popolazione generale e negli sportivi </vt:lpstr>
      <vt:lpstr>Presentazione standard di PowerPoint</vt:lpstr>
      <vt:lpstr>Presentazione standard di PowerPoint</vt:lpstr>
      <vt:lpstr>Presentazione standard di PowerPoint</vt:lpstr>
      <vt:lpstr>Simplified classification of the PVBs by morphology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 for your attention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antonio pelliccia</dc:creator>
  <cp:lastModifiedBy>antonio pelliccia</cp:lastModifiedBy>
  <cp:revision>69</cp:revision>
  <dcterms:created xsi:type="dcterms:W3CDTF">2022-03-20T12:02:16Z</dcterms:created>
  <dcterms:modified xsi:type="dcterms:W3CDTF">2023-05-31T09:33:56Z</dcterms:modified>
</cp:coreProperties>
</file>